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285" r:id="rId3"/>
    <p:sldId id="257"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282" r:id="rId20"/>
    <p:sldId id="283" r:id="rId21"/>
    <p:sldId id="284" r:id="rId22"/>
    <p:sldId id="266" r:id="rId23"/>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018" autoAdjust="0"/>
  </p:normalViewPr>
  <p:slideViewPr>
    <p:cSldViewPr snapToGrid="0">
      <p:cViewPr>
        <p:scale>
          <a:sx n="76" d="100"/>
          <a:sy n="76" d="100"/>
        </p:scale>
        <p:origin x="-480" y="1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3E847157-44FE-4EB5-BAF3-8E36F5011DC4}"/>
              </a:ext>
            </a:extLst>
          </p:cNvPr>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xmlns="" id="{298D4778-07C9-46A1-9A97-93646E1B76C8}"/>
              </a:ext>
            </a:extLst>
          </p:cNvPr>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endParaRPr lang="en-IN"/>
          </a:p>
        </p:txBody>
      </p:sp>
      <p:sp>
        <p:nvSpPr>
          <p:cNvPr id="4" name="Footer Placeholder 3">
            <a:extLst>
              <a:ext uri="{FF2B5EF4-FFF2-40B4-BE49-F238E27FC236}">
                <a16:creationId xmlns:a16="http://schemas.microsoft.com/office/drawing/2014/main" xmlns="" id="{2C68921E-43AD-4F45-99CC-C3025D32C633}"/>
              </a:ext>
            </a:extLst>
          </p:cNvPr>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xmlns="" id="{4E67AE9C-E9D5-44D0-838E-1BB70249556A}"/>
              </a:ext>
            </a:extLst>
          </p:cNvPr>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BF39240D-4711-428D-82E8-7530CD4DF633}" type="slidenum">
              <a:rPr lang="en-IN" smtClean="0"/>
              <a:t>‹#›</a:t>
            </a:fld>
            <a:endParaRPr lang="en-IN"/>
          </a:p>
        </p:txBody>
      </p:sp>
    </p:spTree>
    <p:extLst>
      <p:ext uri="{BB962C8B-B14F-4D97-AF65-F5344CB8AC3E}">
        <p14:creationId xmlns:p14="http://schemas.microsoft.com/office/powerpoint/2010/main" val="417734767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endParaRPr lang="en-IN"/>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1F988CD1-5072-4C55-A534-9C8754CE52AB}" type="slidenum">
              <a:rPr lang="en-IN" smtClean="0"/>
              <a:t>‹#›</a:t>
            </a:fld>
            <a:endParaRPr lang="en-IN"/>
          </a:p>
        </p:txBody>
      </p:sp>
    </p:spTree>
    <p:extLst>
      <p:ext uri="{BB962C8B-B14F-4D97-AF65-F5344CB8AC3E}">
        <p14:creationId xmlns:p14="http://schemas.microsoft.com/office/powerpoint/2010/main" val="175124535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849137-04E9-6CB1-32B0-06EA54B7A83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xmlns="" id="{8F13D2F5-C8C9-585E-0140-CEBC36BFE5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xmlns="" id="{5F6AB635-741A-ADD6-9C83-512CD4DCDCEC}"/>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a16="http://schemas.microsoft.com/office/drawing/2014/main" xmlns="" id="{B4E00E9E-2386-D33E-1AC0-324EBEDEB1C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55778174-F063-48C4-541B-55838EF86354}"/>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1604967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68A54C-E0D5-70C2-9846-24A81E404914}"/>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AD85FBA6-6DAA-EEEF-6678-04D78E151D8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DD5E3A77-5936-6895-A749-371247A4265C}"/>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a16="http://schemas.microsoft.com/office/drawing/2014/main" xmlns="" id="{3ABB3406-40A3-A831-1F25-734E9E398D5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9DE6DB45-BDC7-8C23-CFC1-16FCAFA9DFFD}"/>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2023224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00E91D2C-3BBA-D10C-6423-F2FAA122BAB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9E0D2EF8-6870-23F9-EC47-D7B5D42EC27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38E9427E-10C5-0CDF-7602-F164B8320513}"/>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a16="http://schemas.microsoft.com/office/drawing/2014/main" xmlns="" id="{4ABE4B1D-D54B-798D-F010-F168851AFF7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E3EFE9AE-94C4-744F-353C-52EFE293E6D2}"/>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1093157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88B9C4-8C0F-65DC-A0E6-FF578FC215B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935AD027-92BB-F17D-6663-20A986439B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5D00FBE4-55BF-711F-CC3D-D8FC8A4B2948}"/>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a16="http://schemas.microsoft.com/office/drawing/2014/main" xmlns="" id="{CCAD336D-74F7-4E99-63DC-3F17BA374AD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C735A0A6-D236-B8EB-5786-7CF5F245AF11}"/>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465088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1FBB35-A2BE-22EF-0BD5-C3973FDF46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xmlns="" id="{E3D0FD7C-0B52-A000-1DCD-86F35D4213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B0E751DE-F195-6BE0-7A34-10AE5EBF2E66}"/>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a16="http://schemas.microsoft.com/office/drawing/2014/main" xmlns="" id="{76B12F91-9B54-F90F-A38C-9B315B0F486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64889A0B-5E0A-9F0A-E9D9-8BC8C7C09B3F}"/>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2521553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8A0719-DCA6-C93A-6DA6-4777CB76B7D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51FB3202-E84C-00D2-C21F-C90CE5E97FC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xmlns="" id="{9DAE6341-BE08-B336-5EB8-146A1316FF2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xmlns="" id="{B77CBE94-84A3-FB98-56B7-817B7DBD0015}"/>
              </a:ext>
            </a:extLst>
          </p:cNvPr>
          <p:cNvSpPr>
            <a:spLocks noGrp="1"/>
          </p:cNvSpPr>
          <p:nvPr>
            <p:ph type="dt" sz="half" idx="10"/>
          </p:nvPr>
        </p:nvSpPr>
        <p:spPr/>
        <p:txBody>
          <a:bodyPr/>
          <a:lstStyle/>
          <a:p>
            <a:endParaRPr lang="en-IN"/>
          </a:p>
        </p:txBody>
      </p:sp>
      <p:sp>
        <p:nvSpPr>
          <p:cNvPr id="6" name="Footer Placeholder 5">
            <a:extLst>
              <a:ext uri="{FF2B5EF4-FFF2-40B4-BE49-F238E27FC236}">
                <a16:creationId xmlns:a16="http://schemas.microsoft.com/office/drawing/2014/main" xmlns="" id="{F1C5B15F-D1A7-DD51-12F2-727F57872CB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CDC2A620-C943-7EB1-7E7E-76E913230D61}"/>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159640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23C7E2F-2602-0CBC-520F-019D16137C79}"/>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785D612A-CAA7-0362-D3B1-7F91ADD4E85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813D8DE2-E428-D852-4C61-3C34397E8F1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xmlns="" id="{3F40206C-95BB-C704-EC79-05D31F84802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4B73F4F7-3BE9-0013-924C-682516D8D1E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xmlns="" id="{F2E72D08-8AB3-6383-C25D-74B3BCD7C40F}"/>
              </a:ext>
            </a:extLst>
          </p:cNvPr>
          <p:cNvSpPr>
            <a:spLocks noGrp="1"/>
          </p:cNvSpPr>
          <p:nvPr>
            <p:ph type="dt" sz="half" idx="10"/>
          </p:nvPr>
        </p:nvSpPr>
        <p:spPr/>
        <p:txBody>
          <a:bodyPr/>
          <a:lstStyle/>
          <a:p>
            <a:endParaRPr lang="en-IN"/>
          </a:p>
        </p:txBody>
      </p:sp>
      <p:sp>
        <p:nvSpPr>
          <p:cNvPr id="8" name="Footer Placeholder 7">
            <a:extLst>
              <a:ext uri="{FF2B5EF4-FFF2-40B4-BE49-F238E27FC236}">
                <a16:creationId xmlns:a16="http://schemas.microsoft.com/office/drawing/2014/main" xmlns="" id="{3F243F48-D765-C459-0E0D-BF1F705990C9}"/>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xmlns="" id="{90AE5C3A-1E7A-934A-69BE-BE2F04CC2B1B}"/>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273854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E7F4DA-8C6B-B9DD-5D5A-0248BB0E7173}"/>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xmlns="" id="{48A1F8A6-76B7-E8C5-345E-18C4FB885286}"/>
              </a:ext>
            </a:extLst>
          </p:cNvPr>
          <p:cNvSpPr>
            <a:spLocks noGrp="1"/>
          </p:cNvSpPr>
          <p:nvPr>
            <p:ph type="dt" sz="half" idx="10"/>
          </p:nvPr>
        </p:nvSpPr>
        <p:spPr/>
        <p:txBody>
          <a:bodyPr/>
          <a:lstStyle/>
          <a:p>
            <a:endParaRPr lang="en-IN"/>
          </a:p>
        </p:txBody>
      </p:sp>
      <p:sp>
        <p:nvSpPr>
          <p:cNvPr id="4" name="Footer Placeholder 3">
            <a:extLst>
              <a:ext uri="{FF2B5EF4-FFF2-40B4-BE49-F238E27FC236}">
                <a16:creationId xmlns:a16="http://schemas.microsoft.com/office/drawing/2014/main" xmlns="" id="{B53A43FA-6466-0684-3D37-201DAABB9C1A}"/>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xmlns="" id="{BC7485FF-07AA-4F83-BCED-4C4F8610870D}"/>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989501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98BBC2FF-CD6D-E027-B52A-98B871479F07}"/>
              </a:ext>
            </a:extLst>
          </p:cNvPr>
          <p:cNvSpPr>
            <a:spLocks noGrp="1"/>
          </p:cNvSpPr>
          <p:nvPr>
            <p:ph type="dt" sz="half" idx="10"/>
          </p:nvPr>
        </p:nvSpPr>
        <p:spPr/>
        <p:txBody>
          <a:bodyPr/>
          <a:lstStyle/>
          <a:p>
            <a:endParaRPr lang="en-IN"/>
          </a:p>
        </p:txBody>
      </p:sp>
      <p:sp>
        <p:nvSpPr>
          <p:cNvPr id="3" name="Footer Placeholder 2">
            <a:extLst>
              <a:ext uri="{FF2B5EF4-FFF2-40B4-BE49-F238E27FC236}">
                <a16:creationId xmlns:a16="http://schemas.microsoft.com/office/drawing/2014/main" xmlns="" id="{81860DE7-752F-FA81-B197-0AE92C3784D8}"/>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xmlns="" id="{7680E256-20D0-B781-E9D2-16070664B6B1}"/>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96936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37D3D6-D713-3935-7679-263656B3A1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26674828-CF30-F664-CAEC-464ABC81C2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xmlns="" id="{F1D48E5B-9ED6-E8D6-0F97-A0FE9C0C34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B6F5A7DF-0F74-9BC5-1387-2195C3743F79}"/>
              </a:ext>
            </a:extLst>
          </p:cNvPr>
          <p:cNvSpPr>
            <a:spLocks noGrp="1"/>
          </p:cNvSpPr>
          <p:nvPr>
            <p:ph type="dt" sz="half" idx="10"/>
          </p:nvPr>
        </p:nvSpPr>
        <p:spPr/>
        <p:txBody>
          <a:bodyPr/>
          <a:lstStyle/>
          <a:p>
            <a:endParaRPr lang="en-IN"/>
          </a:p>
        </p:txBody>
      </p:sp>
      <p:sp>
        <p:nvSpPr>
          <p:cNvPr id="6" name="Footer Placeholder 5">
            <a:extLst>
              <a:ext uri="{FF2B5EF4-FFF2-40B4-BE49-F238E27FC236}">
                <a16:creationId xmlns:a16="http://schemas.microsoft.com/office/drawing/2014/main" xmlns="" id="{FB54F162-AFDC-40C8-35DA-CF88D2591C1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F3F7DB8A-D7CF-3E53-D4B6-4FC8B6D96AE4}"/>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92854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C723B4-8313-F8A3-67AE-8979E14E5D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xmlns="" id="{4C9CB00A-62A5-F539-9D05-537B653E89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xmlns="" id="{D07A1921-C811-3EAE-0DF7-A5D64DD04A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B391EFBA-7EE2-2084-172D-1AA94B0DD6DA}"/>
              </a:ext>
            </a:extLst>
          </p:cNvPr>
          <p:cNvSpPr>
            <a:spLocks noGrp="1"/>
          </p:cNvSpPr>
          <p:nvPr>
            <p:ph type="dt" sz="half" idx="10"/>
          </p:nvPr>
        </p:nvSpPr>
        <p:spPr/>
        <p:txBody>
          <a:bodyPr/>
          <a:lstStyle/>
          <a:p>
            <a:endParaRPr lang="en-IN"/>
          </a:p>
        </p:txBody>
      </p:sp>
      <p:sp>
        <p:nvSpPr>
          <p:cNvPr id="6" name="Footer Placeholder 5">
            <a:extLst>
              <a:ext uri="{FF2B5EF4-FFF2-40B4-BE49-F238E27FC236}">
                <a16:creationId xmlns:a16="http://schemas.microsoft.com/office/drawing/2014/main" xmlns="" id="{8DB01669-9A24-51C0-B1A3-2FA9D5861EF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CC9699AE-A286-25B5-6940-94C48B4DA889}"/>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1171213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D5DBA780-3E50-1E0F-1CF7-6AC07C2BE17A}"/>
              </a:ext>
            </a:extLst>
          </p:cNvPr>
          <p:cNvSpPr>
            <a:spLocks noGrp="1"/>
          </p:cNvSpPr>
          <p:nvPr>
            <p:ph type="title"/>
          </p:nvPr>
        </p:nvSpPr>
        <p:spPr>
          <a:xfrm>
            <a:off x="2631988" y="1544595"/>
            <a:ext cx="8721811" cy="146093"/>
          </a:xfrm>
          <a:prstGeom prst="rect">
            <a:avLst/>
          </a:prstGeom>
        </p:spPr>
        <p:txBody>
          <a:bodyPr vert="horz" lIns="91440" tIns="45720" rIns="91440" bIns="45720" rtlCol="0" anchor="ctr">
            <a:normAutofit/>
          </a:bodyPr>
          <a:lstStyle/>
          <a:p>
            <a:r>
              <a:rPr lang="en-US" dirty="0"/>
              <a:t>Click to edit Master title style</a:t>
            </a:r>
            <a:endParaRPr lang="en-IN" dirty="0"/>
          </a:p>
        </p:txBody>
      </p:sp>
      <p:sp>
        <p:nvSpPr>
          <p:cNvPr id="3" name="Text Placeholder 2">
            <a:extLst>
              <a:ext uri="{FF2B5EF4-FFF2-40B4-BE49-F238E27FC236}">
                <a16:creationId xmlns:a16="http://schemas.microsoft.com/office/drawing/2014/main" xmlns="" id="{73FD75A1-90BF-BC13-5756-79E21A1AE2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27B6B896-80F9-C18F-BC55-34E7F87529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IN"/>
          </a:p>
        </p:txBody>
      </p:sp>
      <p:sp>
        <p:nvSpPr>
          <p:cNvPr id="5" name="Footer Placeholder 4">
            <a:extLst>
              <a:ext uri="{FF2B5EF4-FFF2-40B4-BE49-F238E27FC236}">
                <a16:creationId xmlns:a16="http://schemas.microsoft.com/office/drawing/2014/main" xmlns="" id="{F2B0AAFE-379C-DF5F-EEE4-1E4E4A9F8C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xmlns="" id="{41C58090-1E21-98A0-E250-95BA54AB85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C909EF-151F-4BFD-B2E8-3CA63EA71F11}" type="slidenum">
              <a:rPr lang="en-IN" smtClean="0"/>
              <a:t>‹#›</a:t>
            </a:fld>
            <a:endParaRPr lang="en-IN"/>
          </a:p>
        </p:txBody>
      </p:sp>
      <p:pic>
        <p:nvPicPr>
          <p:cNvPr id="7" name="Picture 2" descr="RNB Global University - Home | Facebook">
            <a:extLst>
              <a:ext uri="{FF2B5EF4-FFF2-40B4-BE49-F238E27FC236}">
                <a16:creationId xmlns:a16="http://schemas.microsoft.com/office/drawing/2014/main" xmlns="" id="{A3214A48-90A6-419D-A022-6FDF9DBE55C3}"/>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0919346" y="136525"/>
            <a:ext cx="1115104" cy="1115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0657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F27CAF6-2972-03A3-5622-95C06C897355}"/>
              </a:ext>
            </a:extLst>
          </p:cNvPr>
          <p:cNvSpPr>
            <a:spLocks noGrp="1"/>
          </p:cNvSpPr>
          <p:nvPr>
            <p:ph type="ctrTitle"/>
          </p:nvPr>
        </p:nvSpPr>
        <p:spPr>
          <a:xfrm>
            <a:off x="1759528" y="2674072"/>
            <a:ext cx="9144000" cy="2387600"/>
          </a:xfrm>
        </p:spPr>
        <p:txBody>
          <a:bodyPr>
            <a:normAutofit fontScale="90000"/>
          </a:bodyPr>
          <a:lstStyle/>
          <a:p>
            <a:pPr>
              <a:lnSpc>
                <a:spcPct val="107000"/>
              </a:lnSpc>
              <a:spcAft>
                <a:spcPts val="800"/>
              </a:spcAft>
            </a:pPr>
            <a:r>
              <a:rPr lang="en-IN" sz="3600" dirty="0">
                <a:effectLst/>
                <a:latin typeface="Times New Roman" panose="02020603050405020304" pitchFamily="18" charset="0"/>
                <a:ea typeface="Calibri" panose="020F0502020204030204" pitchFamily="34" charset="0"/>
                <a:cs typeface="Times New Roman" panose="02020603050405020304" pitchFamily="18" charset="0"/>
              </a:rPr>
              <a:t>Course Name: </a:t>
            </a:r>
            <a:br>
              <a:rPr lang="en-IN" sz="3600" dirty="0">
                <a:effectLst/>
                <a:latin typeface="Times New Roman" panose="02020603050405020304" pitchFamily="18" charset="0"/>
                <a:ea typeface="Calibri" panose="020F0502020204030204" pitchFamily="34" charset="0"/>
                <a:cs typeface="Times New Roman" panose="02020603050405020304" pitchFamily="18" charset="0"/>
              </a:rPr>
            </a:br>
            <a:r>
              <a:rPr lang="en-IN" sz="3600"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a:t>
            </a:r>
            <a:r>
              <a:rPr lang="en-IN" sz="3600" kern="100" dirty="0">
                <a:effectLst/>
                <a:latin typeface="Times New Roman" panose="02020603050405020304" pitchFamily="18" charset="0"/>
                <a:ea typeface="Calibri" panose="020F0502020204030204" pitchFamily="34" charset="0"/>
                <a:cs typeface="Times New Roman" panose="02020603050405020304" pitchFamily="18" charset="0"/>
              </a:rPr>
              <a:t/>
            </a:r>
            <a:br>
              <a:rPr lang="en-IN" sz="3600" kern="100" dirty="0">
                <a:effectLst/>
                <a:latin typeface="Times New Roman" panose="02020603050405020304" pitchFamily="18" charset="0"/>
                <a:ea typeface="Calibri" panose="020F0502020204030204" pitchFamily="34" charset="0"/>
                <a:cs typeface="Times New Roman" panose="02020603050405020304" pitchFamily="18" charset="0"/>
              </a:rPr>
            </a:br>
            <a:r>
              <a:rPr lang="en-IN" sz="3600" dirty="0">
                <a:effectLst/>
                <a:latin typeface="Times New Roman" panose="02020603050405020304" pitchFamily="18" charset="0"/>
                <a:ea typeface="Calibri" panose="020F0502020204030204" pitchFamily="34" charset="0"/>
                <a:cs typeface="Times New Roman" panose="02020603050405020304" pitchFamily="18" charset="0"/>
              </a:rPr>
              <a:t>(Course Code: 20019300) </a:t>
            </a:r>
            <a:br>
              <a:rPr lang="en-IN" sz="3600" dirty="0">
                <a:effectLst/>
                <a:latin typeface="Times New Roman" panose="02020603050405020304" pitchFamily="18" charset="0"/>
                <a:ea typeface="Calibri" panose="020F0502020204030204" pitchFamily="34" charset="0"/>
                <a:cs typeface="Times New Roman" panose="02020603050405020304" pitchFamily="18" charset="0"/>
              </a:rPr>
            </a:br>
            <a:endParaRPr lang="en-IN" sz="3600"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xmlns="" id="{40C6D89B-493B-DE64-37FB-586147175221}"/>
              </a:ext>
            </a:extLst>
          </p:cNvPr>
          <p:cNvSpPr>
            <a:spLocks noGrp="1"/>
          </p:cNvSpPr>
          <p:nvPr>
            <p:ph type="subTitle" idx="1"/>
          </p:nvPr>
        </p:nvSpPr>
        <p:spPr>
          <a:xfrm>
            <a:off x="8191500" y="4965700"/>
            <a:ext cx="2476499" cy="1562100"/>
          </a:xfrm>
        </p:spPr>
        <p:txBody>
          <a:bodyPr>
            <a:normAutofit fontScale="92500" lnSpcReduction="10000"/>
          </a:bodyPr>
          <a:lstStyle/>
          <a:p>
            <a:endParaRPr lang="en-US" dirty="0"/>
          </a:p>
          <a:p>
            <a:r>
              <a:rPr lang="en-US" dirty="0">
                <a:solidFill>
                  <a:srgbClr val="FF0000"/>
                </a:solidFill>
              </a:rPr>
              <a:t>Delivered by </a:t>
            </a:r>
          </a:p>
          <a:p>
            <a:r>
              <a:rPr lang="en-US" b="1" dirty="0">
                <a:solidFill>
                  <a:srgbClr val="FF0000"/>
                </a:solidFill>
              </a:rPr>
              <a:t>M</a:t>
            </a:r>
            <a:r>
              <a:rPr lang="en-US" b="1" dirty="0" smtClean="0">
                <a:solidFill>
                  <a:srgbClr val="FF0000"/>
                </a:solidFill>
              </a:rPr>
              <a:t>r</a:t>
            </a:r>
            <a:r>
              <a:rPr lang="en-US" b="1" dirty="0">
                <a:solidFill>
                  <a:srgbClr val="FF0000"/>
                </a:solidFill>
              </a:rPr>
              <a:t>. </a:t>
            </a:r>
            <a:r>
              <a:rPr lang="en-US" b="1" dirty="0" smtClean="0">
                <a:solidFill>
                  <a:srgbClr val="FF0000"/>
                </a:solidFill>
              </a:rPr>
              <a:t>Anil swami</a:t>
            </a:r>
            <a:endParaRPr lang="en-US" b="1" dirty="0">
              <a:solidFill>
                <a:srgbClr val="FF0000"/>
              </a:solidFill>
            </a:endParaRPr>
          </a:p>
          <a:p>
            <a:r>
              <a:rPr lang="en-US" sz="2200" b="1" dirty="0">
                <a:solidFill>
                  <a:srgbClr val="FF0000"/>
                </a:solidFill>
              </a:rPr>
              <a:t>Asst. Professor</a:t>
            </a:r>
            <a:endParaRPr lang="en-IN" sz="2200" b="1" dirty="0">
              <a:solidFill>
                <a:srgbClr val="FF0000"/>
              </a:solidFill>
            </a:endParaRPr>
          </a:p>
        </p:txBody>
      </p:sp>
      <p:pic>
        <p:nvPicPr>
          <p:cNvPr id="2050" name="Picture 2" descr="RNB Global University - Home | Facebook">
            <a:extLst>
              <a:ext uri="{FF2B5EF4-FFF2-40B4-BE49-F238E27FC236}">
                <a16:creationId xmlns:a16="http://schemas.microsoft.com/office/drawing/2014/main" xmlns="" id="{F5EDFB42-32F6-193C-CE3A-1CD4E2FAB7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4437" y="170585"/>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a:extLst>
              <a:ext uri="{FF2B5EF4-FFF2-40B4-BE49-F238E27FC236}">
                <a16:creationId xmlns:a16="http://schemas.microsoft.com/office/drawing/2014/main" xmlns="" id="{74F8108C-5064-4787-8FD1-91E209965D76}"/>
              </a:ext>
            </a:extLst>
          </p:cNvPr>
          <p:cNvSpPr>
            <a:spLocks noGrp="1"/>
          </p:cNvSpPr>
          <p:nvPr>
            <p:ph type="dt" sz="half" idx="10"/>
          </p:nvPr>
        </p:nvSpPr>
        <p:spPr/>
        <p:txBody>
          <a:bodyPr/>
          <a:lstStyle/>
          <a:p>
            <a:endParaRPr lang="en-IN"/>
          </a:p>
        </p:txBody>
      </p:sp>
      <p:sp>
        <p:nvSpPr>
          <p:cNvPr id="5" name="Slide Number Placeholder 4">
            <a:extLst>
              <a:ext uri="{FF2B5EF4-FFF2-40B4-BE49-F238E27FC236}">
                <a16:creationId xmlns:a16="http://schemas.microsoft.com/office/drawing/2014/main" xmlns="" id="{B1298E87-BB37-416D-A444-4FAA07018B97}"/>
              </a:ext>
            </a:extLst>
          </p:cNvPr>
          <p:cNvSpPr>
            <a:spLocks noGrp="1"/>
          </p:cNvSpPr>
          <p:nvPr>
            <p:ph type="sldNum" sz="quarter" idx="12"/>
          </p:nvPr>
        </p:nvSpPr>
        <p:spPr/>
        <p:txBody>
          <a:bodyPr/>
          <a:lstStyle/>
          <a:p>
            <a:fld id="{88C909EF-151F-4BFD-B2E8-3CA63EA71F11}" type="slidenum">
              <a:rPr lang="en-IN" smtClean="0"/>
              <a:t>1</a:t>
            </a:fld>
            <a:endParaRPr lang="en-IN" dirty="0"/>
          </a:p>
        </p:txBody>
      </p:sp>
      <p:sp>
        <p:nvSpPr>
          <p:cNvPr id="6" name="Rectangle 5">
            <a:extLst>
              <a:ext uri="{FF2B5EF4-FFF2-40B4-BE49-F238E27FC236}">
                <a16:creationId xmlns:a16="http://schemas.microsoft.com/office/drawing/2014/main" xmlns="" id="{0571B0A5-634A-3F5C-27D9-7327226D764E}"/>
              </a:ext>
            </a:extLst>
          </p:cNvPr>
          <p:cNvSpPr/>
          <p:nvPr/>
        </p:nvSpPr>
        <p:spPr>
          <a:xfrm>
            <a:off x="-1" y="6527800"/>
            <a:ext cx="12192000" cy="33020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US" b="1" dirty="0">
                <a:latin typeface="Cambria" pitchFamily="18" charset="0"/>
              </a:rPr>
              <a:t>                                                                                                       </a:t>
            </a:r>
            <a:r>
              <a:rPr lang="en-US" b="1" dirty="0" smtClean="0">
                <a:latin typeface="Cambria" pitchFamily="18" charset="0"/>
              </a:rPr>
              <a:t>Mr</a:t>
            </a:r>
            <a:r>
              <a:rPr lang="en-US" b="1" dirty="0">
                <a:latin typeface="Cambria" pitchFamily="18" charset="0"/>
              </a:rPr>
              <a:t>. </a:t>
            </a:r>
            <a:r>
              <a:rPr lang="en-US" b="1" dirty="0" smtClean="0">
                <a:latin typeface="Cambria" pitchFamily="18" charset="0"/>
              </a:rPr>
              <a:t>ANIL SWAMI</a:t>
            </a:r>
            <a:endParaRPr lang="en-US" sz="2000" b="1" dirty="0">
              <a:latin typeface="Cambria" pitchFamily="18" charset="0"/>
            </a:endParaRPr>
          </a:p>
        </p:txBody>
      </p:sp>
    </p:spTree>
    <p:extLst>
      <p:ext uri="{BB962C8B-B14F-4D97-AF65-F5344CB8AC3E}">
        <p14:creationId xmlns:p14="http://schemas.microsoft.com/office/powerpoint/2010/main" val="21131521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76C8D11B-9572-A3CE-C4B3-7EB5D456ADE5}"/>
              </a:ext>
            </a:extLst>
          </p:cNvPr>
          <p:cNvSpPr>
            <a:spLocks noGrp="1"/>
          </p:cNvSpPr>
          <p:nvPr>
            <p:ph type="dt" sz="half" idx="10"/>
          </p:nvPr>
        </p:nvSpPr>
        <p:spPr/>
        <p:txBody>
          <a:bodyPr/>
          <a:lstStyle/>
          <a:p>
            <a:endParaRPr lang="en-IN"/>
          </a:p>
        </p:txBody>
      </p:sp>
      <p:sp>
        <p:nvSpPr>
          <p:cNvPr id="5" name="Slide Number Placeholder 4">
            <a:extLst>
              <a:ext uri="{FF2B5EF4-FFF2-40B4-BE49-F238E27FC236}">
                <a16:creationId xmlns:a16="http://schemas.microsoft.com/office/drawing/2014/main" xmlns="" id="{9482372C-AB9D-D906-4D98-434F671A4EE4}"/>
              </a:ext>
            </a:extLst>
          </p:cNvPr>
          <p:cNvSpPr>
            <a:spLocks noGrp="1"/>
          </p:cNvSpPr>
          <p:nvPr>
            <p:ph type="sldNum" sz="quarter" idx="12"/>
          </p:nvPr>
        </p:nvSpPr>
        <p:spPr/>
        <p:txBody>
          <a:bodyPr/>
          <a:lstStyle/>
          <a:p>
            <a:fld id="{88C909EF-151F-4BFD-B2E8-3CA63EA71F11}" type="slidenum">
              <a:rPr lang="en-IN" smtClean="0"/>
              <a:t>10</a:t>
            </a:fld>
            <a:endParaRPr lang="en-IN"/>
          </a:p>
        </p:txBody>
      </p:sp>
      <p:graphicFrame>
        <p:nvGraphicFramePr>
          <p:cNvPr id="2" name="Table 1">
            <a:extLst>
              <a:ext uri="{FF2B5EF4-FFF2-40B4-BE49-F238E27FC236}">
                <a16:creationId xmlns:a16="http://schemas.microsoft.com/office/drawing/2014/main" xmlns="" id="{17FD8BB2-8FCE-2A08-762B-36B6054365CB}"/>
              </a:ext>
            </a:extLst>
          </p:cNvPr>
          <p:cNvGraphicFramePr>
            <a:graphicFrameLocks noGrp="1"/>
          </p:cNvGraphicFramePr>
          <p:nvPr>
            <p:extLst>
              <p:ext uri="{D42A27DB-BD31-4B8C-83A1-F6EECF244321}">
                <p14:modId xmlns:p14="http://schemas.microsoft.com/office/powerpoint/2010/main" val="3485985209"/>
              </p:ext>
            </p:extLst>
          </p:nvPr>
        </p:nvGraphicFramePr>
        <p:xfrm>
          <a:off x="210404" y="136525"/>
          <a:ext cx="11813275" cy="7025581"/>
        </p:xfrm>
        <a:graphic>
          <a:graphicData uri="http://schemas.openxmlformats.org/drawingml/2006/table">
            <a:tbl>
              <a:tblPr firstRow="1" firstCol="1" bandRow="1">
                <a:tableStyleId>{5C22544A-7EE6-4342-B048-85BDC9FD1C3A}</a:tableStyleId>
              </a:tblPr>
              <a:tblGrid>
                <a:gridCol w="992513">
                  <a:extLst>
                    <a:ext uri="{9D8B030D-6E8A-4147-A177-3AD203B41FA5}">
                      <a16:colId xmlns:a16="http://schemas.microsoft.com/office/drawing/2014/main" xmlns="" val="484032082"/>
                    </a:ext>
                  </a:extLst>
                </a:gridCol>
                <a:gridCol w="2866474">
                  <a:extLst>
                    <a:ext uri="{9D8B030D-6E8A-4147-A177-3AD203B41FA5}">
                      <a16:colId xmlns:a16="http://schemas.microsoft.com/office/drawing/2014/main" xmlns="" val="1530959790"/>
                    </a:ext>
                  </a:extLst>
                </a:gridCol>
                <a:gridCol w="2880653">
                  <a:extLst>
                    <a:ext uri="{9D8B030D-6E8A-4147-A177-3AD203B41FA5}">
                      <a16:colId xmlns:a16="http://schemas.microsoft.com/office/drawing/2014/main" xmlns="" val="4149508469"/>
                    </a:ext>
                  </a:extLst>
                </a:gridCol>
                <a:gridCol w="2880653">
                  <a:extLst>
                    <a:ext uri="{9D8B030D-6E8A-4147-A177-3AD203B41FA5}">
                      <a16:colId xmlns:a16="http://schemas.microsoft.com/office/drawing/2014/main" xmlns="" val="2784868843"/>
                    </a:ext>
                  </a:extLst>
                </a:gridCol>
                <a:gridCol w="2192982">
                  <a:extLst>
                    <a:ext uri="{9D8B030D-6E8A-4147-A177-3AD203B41FA5}">
                      <a16:colId xmlns:a16="http://schemas.microsoft.com/office/drawing/2014/main" xmlns="" val="1748746536"/>
                    </a:ext>
                  </a:extLst>
                </a:gridCol>
              </a:tblGrid>
              <a:tr h="758124">
                <a:tc>
                  <a:txBody>
                    <a:bodyPr/>
                    <a:lstStyle/>
                    <a:p>
                      <a:pPr algn="just">
                        <a:lnSpc>
                          <a:spcPct val="150000"/>
                        </a:lnSpc>
                        <a:spcAft>
                          <a:spcPts val="800"/>
                        </a:spcAft>
                      </a:pPr>
                      <a:r>
                        <a:rPr lang="en-IN" sz="2000" dirty="0">
                          <a:effectLst/>
                        </a:rPr>
                        <a:t/>
                      </a:r>
                      <a:br>
                        <a:rPr lang="en-IN" sz="2000" dirty="0">
                          <a:effectLst/>
                        </a:rPr>
                      </a:br>
                      <a:r>
                        <a:rPr lang="en-IN" sz="2000" dirty="0">
                          <a:effectLst/>
                        </a:rPr>
                        <a:t>Sr. No. </a:t>
                      </a:r>
                      <a:endParaRPr lang="en-IN" sz="16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50000"/>
                        </a:lnSpc>
                        <a:spcAft>
                          <a:spcPts val="800"/>
                        </a:spcAft>
                      </a:pPr>
                      <a:r>
                        <a:rPr lang="en-IN" sz="2000">
                          <a:effectLst/>
                        </a:rPr>
                        <a:t>Particular</a:t>
                      </a:r>
                      <a:endParaRPr lang="en-IN" sz="16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50000"/>
                        </a:lnSpc>
                        <a:spcAft>
                          <a:spcPts val="800"/>
                        </a:spcAft>
                      </a:pPr>
                      <a:r>
                        <a:rPr lang="en-IN" sz="2000">
                          <a:effectLst/>
                        </a:rPr>
                        <a:t>Dry Farming</a:t>
                      </a:r>
                      <a:endParaRPr lang="en-IN" sz="16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50000"/>
                        </a:lnSpc>
                        <a:spcAft>
                          <a:spcPts val="800"/>
                        </a:spcAft>
                      </a:pPr>
                      <a:r>
                        <a:rPr lang="en-IN" sz="2000" dirty="0" err="1">
                          <a:effectLst/>
                        </a:rPr>
                        <a:t>Dryland</a:t>
                      </a:r>
                      <a:r>
                        <a:rPr lang="en-IN" sz="2000" dirty="0">
                          <a:effectLst/>
                        </a:rPr>
                        <a:t> Farming</a:t>
                      </a:r>
                      <a:endParaRPr lang="en-IN" sz="16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50000"/>
                        </a:lnSpc>
                        <a:spcAft>
                          <a:spcPts val="800"/>
                        </a:spcAft>
                      </a:pPr>
                      <a:r>
                        <a:rPr lang="en-IN" sz="2000">
                          <a:effectLst/>
                        </a:rPr>
                        <a:t>Rainfed farming</a:t>
                      </a:r>
                      <a:endParaRPr lang="en-IN" sz="16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xmlns="" val="1350800597"/>
                  </a:ext>
                </a:extLst>
              </a:tr>
              <a:tr h="367595">
                <a:tc>
                  <a:txBody>
                    <a:bodyPr/>
                    <a:lstStyle/>
                    <a:p>
                      <a:pPr algn="just">
                        <a:lnSpc>
                          <a:spcPct val="150000"/>
                        </a:lnSpc>
                        <a:spcAft>
                          <a:spcPts val="800"/>
                        </a:spcAft>
                      </a:pPr>
                      <a:r>
                        <a:rPr lang="en-IN" sz="2000">
                          <a:effectLst/>
                        </a:rPr>
                        <a:t>1</a:t>
                      </a:r>
                      <a:endParaRPr lang="en-IN" sz="16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50000"/>
                        </a:lnSpc>
                        <a:spcAft>
                          <a:spcPts val="800"/>
                        </a:spcAft>
                      </a:pPr>
                      <a:r>
                        <a:rPr lang="en-IN" sz="2000">
                          <a:effectLst/>
                        </a:rPr>
                        <a:t>Rainfall/annum (mm)</a:t>
                      </a:r>
                      <a:endParaRPr lang="en-IN" sz="16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50000"/>
                        </a:lnSpc>
                        <a:spcAft>
                          <a:spcPts val="800"/>
                        </a:spcAft>
                      </a:pPr>
                      <a:r>
                        <a:rPr lang="en-IN" sz="2000">
                          <a:effectLst/>
                        </a:rPr>
                        <a:t>&lt; 750</a:t>
                      </a:r>
                      <a:endParaRPr lang="en-IN" sz="16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50000"/>
                        </a:lnSpc>
                        <a:spcAft>
                          <a:spcPts val="800"/>
                        </a:spcAft>
                      </a:pPr>
                      <a:r>
                        <a:rPr lang="en-IN" sz="2000" dirty="0">
                          <a:effectLst/>
                        </a:rPr>
                        <a:t>750 – 1150</a:t>
                      </a:r>
                      <a:endParaRPr lang="en-IN" sz="16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50000"/>
                        </a:lnSpc>
                        <a:spcAft>
                          <a:spcPts val="800"/>
                        </a:spcAft>
                      </a:pPr>
                      <a:r>
                        <a:rPr lang="en-IN" sz="2000">
                          <a:effectLst/>
                        </a:rPr>
                        <a:t>&gt; 1150</a:t>
                      </a:r>
                      <a:endParaRPr lang="en-IN" sz="16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xmlns="" val="4211479351"/>
                  </a:ext>
                </a:extLst>
              </a:tr>
              <a:tr h="367595">
                <a:tc>
                  <a:txBody>
                    <a:bodyPr/>
                    <a:lstStyle/>
                    <a:p>
                      <a:pPr algn="just">
                        <a:lnSpc>
                          <a:spcPct val="150000"/>
                        </a:lnSpc>
                        <a:spcAft>
                          <a:spcPts val="800"/>
                        </a:spcAft>
                      </a:pPr>
                      <a:r>
                        <a:rPr lang="en-IN" sz="2000">
                          <a:effectLst/>
                        </a:rPr>
                        <a:t>2</a:t>
                      </a:r>
                      <a:endParaRPr lang="en-IN" sz="16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50000"/>
                        </a:lnSpc>
                        <a:spcAft>
                          <a:spcPts val="800"/>
                        </a:spcAft>
                      </a:pPr>
                      <a:r>
                        <a:rPr lang="en-IN" sz="2000">
                          <a:effectLst/>
                        </a:rPr>
                        <a:t>Moisture availability</a:t>
                      </a:r>
                      <a:endParaRPr lang="en-IN" sz="16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50000"/>
                        </a:lnSpc>
                        <a:spcAft>
                          <a:spcPts val="800"/>
                        </a:spcAft>
                      </a:pPr>
                      <a:r>
                        <a:rPr lang="en-IN" sz="2000">
                          <a:effectLst/>
                        </a:rPr>
                        <a:t>Acute shortage</a:t>
                      </a:r>
                      <a:endParaRPr lang="en-IN" sz="16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50000"/>
                        </a:lnSpc>
                        <a:spcAft>
                          <a:spcPts val="800"/>
                        </a:spcAft>
                      </a:pPr>
                      <a:r>
                        <a:rPr lang="en-IN" sz="2000">
                          <a:effectLst/>
                        </a:rPr>
                        <a:t>Shortage</a:t>
                      </a:r>
                      <a:endParaRPr lang="en-IN" sz="16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50000"/>
                        </a:lnSpc>
                        <a:spcAft>
                          <a:spcPts val="800"/>
                        </a:spcAft>
                      </a:pPr>
                      <a:r>
                        <a:rPr lang="en-IN" sz="2000">
                          <a:effectLst/>
                        </a:rPr>
                        <a:t>Enough</a:t>
                      </a:r>
                      <a:endParaRPr lang="en-IN" sz="16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xmlns="" val="1240217762"/>
                  </a:ext>
                </a:extLst>
              </a:tr>
              <a:tr h="367595">
                <a:tc>
                  <a:txBody>
                    <a:bodyPr/>
                    <a:lstStyle/>
                    <a:p>
                      <a:pPr algn="just">
                        <a:lnSpc>
                          <a:spcPct val="150000"/>
                        </a:lnSpc>
                        <a:spcAft>
                          <a:spcPts val="800"/>
                        </a:spcAft>
                      </a:pPr>
                      <a:r>
                        <a:rPr lang="en-IN" sz="2000">
                          <a:effectLst/>
                        </a:rPr>
                        <a:t>3</a:t>
                      </a:r>
                      <a:endParaRPr lang="en-IN" sz="16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50000"/>
                        </a:lnSpc>
                        <a:spcAft>
                          <a:spcPts val="800"/>
                        </a:spcAft>
                      </a:pPr>
                      <a:r>
                        <a:rPr lang="en-IN" sz="2000">
                          <a:effectLst/>
                        </a:rPr>
                        <a:t>Crop growing season</a:t>
                      </a:r>
                      <a:endParaRPr lang="en-IN" sz="16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50000"/>
                        </a:lnSpc>
                        <a:spcAft>
                          <a:spcPts val="800"/>
                        </a:spcAft>
                      </a:pPr>
                      <a:r>
                        <a:rPr lang="en-IN" sz="2000">
                          <a:effectLst/>
                        </a:rPr>
                        <a:t>&lt; 75 days</a:t>
                      </a:r>
                      <a:endParaRPr lang="en-IN" sz="16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50000"/>
                        </a:lnSpc>
                        <a:spcAft>
                          <a:spcPts val="800"/>
                        </a:spcAft>
                      </a:pPr>
                      <a:r>
                        <a:rPr lang="en-IN" sz="2000">
                          <a:effectLst/>
                        </a:rPr>
                        <a:t>75 – 120 days</a:t>
                      </a:r>
                      <a:endParaRPr lang="en-IN" sz="16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50000"/>
                        </a:lnSpc>
                        <a:spcAft>
                          <a:spcPts val="800"/>
                        </a:spcAft>
                      </a:pPr>
                      <a:r>
                        <a:rPr lang="en-IN" sz="2000" dirty="0">
                          <a:effectLst/>
                        </a:rPr>
                        <a:t>&gt; 120 days</a:t>
                      </a:r>
                      <a:endParaRPr lang="en-IN" sz="16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xmlns="" val="4288880809"/>
                  </a:ext>
                </a:extLst>
              </a:tr>
              <a:tr h="367595">
                <a:tc>
                  <a:txBody>
                    <a:bodyPr/>
                    <a:lstStyle/>
                    <a:p>
                      <a:pPr algn="just">
                        <a:lnSpc>
                          <a:spcPct val="150000"/>
                        </a:lnSpc>
                        <a:spcAft>
                          <a:spcPts val="800"/>
                        </a:spcAft>
                      </a:pPr>
                      <a:r>
                        <a:rPr lang="en-IN" sz="2000">
                          <a:effectLst/>
                        </a:rPr>
                        <a:t>4</a:t>
                      </a:r>
                      <a:endParaRPr lang="en-IN" sz="16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50000"/>
                        </a:lnSpc>
                        <a:spcAft>
                          <a:spcPts val="800"/>
                        </a:spcAft>
                      </a:pPr>
                      <a:r>
                        <a:rPr lang="en-IN" sz="2000">
                          <a:effectLst/>
                        </a:rPr>
                        <a:t>Growing region</a:t>
                      </a:r>
                      <a:endParaRPr lang="en-IN" sz="16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50000"/>
                        </a:lnSpc>
                        <a:spcAft>
                          <a:spcPts val="800"/>
                        </a:spcAft>
                      </a:pPr>
                      <a:r>
                        <a:rPr lang="en-IN" sz="2000">
                          <a:effectLst/>
                        </a:rPr>
                        <a:t>Arid</a:t>
                      </a:r>
                      <a:endParaRPr lang="en-IN" sz="16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50000"/>
                        </a:lnSpc>
                        <a:spcAft>
                          <a:spcPts val="800"/>
                        </a:spcAft>
                      </a:pPr>
                      <a:r>
                        <a:rPr lang="en-IN" sz="2000">
                          <a:effectLst/>
                        </a:rPr>
                        <a:t>Semi-arid</a:t>
                      </a:r>
                      <a:endParaRPr lang="en-IN" sz="16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50000"/>
                        </a:lnSpc>
                        <a:spcAft>
                          <a:spcPts val="800"/>
                        </a:spcAft>
                      </a:pPr>
                      <a:r>
                        <a:rPr lang="en-IN" sz="2000">
                          <a:effectLst/>
                        </a:rPr>
                        <a:t>Humid</a:t>
                      </a:r>
                      <a:endParaRPr lang="en-IN" sz="16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xmlns="" val="4025217126"/>
                  </a:ext>
                </a:extLst>
              </a:tr>
              <a:tr h="758124">
                <a:tc>
                  <a:txBody>
                    <a:bodyPr/>
                    <a:lstStyle/>
                    <a:p>
                      <a:pPr algn="just">
                        <a:lnSpc>
                          <a:spcPct val="150000"/>
                        </a:lnSpc>
                        <a:spcAft>
                          <a:spcPts val="800"/>
                        </a:spcAft>
                      </a:pPr>
                      <a:r>
                        <a:rPr lang="en-IN" sz="2000">
                          <a:effectLst/>
                        </a:rPr>
                        <a:t>5</a:t>
                      </a:r>
                      <a:endParaRPr lang="en-IN" sz="16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50000"/>
                        </a:lnSpc>
                        <a:spcAft>
                          <a:spcPts val="800"/>
                        </a:spcAft>
                      </a:pPr>
                      <a:r>
                        <a:rPr lang="en-IN" sz="2000">
                          <a:effectLst/>
                        </a:rPr>
                        <a:t>Cropping systems</a:t>
                      </a:r>
                      <a:endParaRPr lang="en-IN" sz="16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50000"/>
                        </a:lnSpc>
                        <a:spcAft>
                          <a:spcPts val="800"/>
                        </a:spcAft>
                      </a:pPr>
                      <a:r>
                        <a:rPr lang="en-IN" sz="2000">
                          <a:effectLst/>
                        </a:rPr>
                        <a:t>Single crop/ intercropping</a:t>
                      </a:r>
                      <a:endParaRPr lang="en-IN" sz="16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50000"/>
                        </a:lnSpc>
                        <a:spcAft>
                          <a:spcPts val="800"/>
                        </a:spcAft>
                      </a:pPr>
                      <a:r>
                        <a:rPr lang="en-IN" sz="2000" dirty="0">
                          <a:effectLst/>
                        </a:rPr>
                        <a:t>Single crop/ intercropping</a:t>
                      </a:r>
                      <a:endParaRPr lang="en-IN" sz="16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50000"/>
                        </a:lnSpc>
                        <a:spcAft>
                          <a:spcPts val="800"/>
                        </a:spcAft>
                      </a:pPr>
                      <a:r>
                        <a:rPr lang="en-IN" sz="2000">
                          <a:effectLst/>
                        </a:rPr>
                        <a:t>Inter/ Multi-cropping</a:t>
                      </a:r>
                      <a:endParaRPr lang="en-IN" sz="16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xmlns="" val="1255411168"/>
                  </a:ext>
                </a:extLst>
              </a:tr>
              <a:tr h="367595">
                <a:tc>
                  <a:txBody>
                    <a:bodyPr/>
                    <a:lstStyle/>
                    <a:p>
                      <a:pPr algn="just">
                        <a:lnSpc>
                          <a:spcPct val="150000"/>
                        </a:lnSpc>
                        <a:spcAft>
                          <a:spcPts val="800"/>
                        </a:spcAft>
                      </a:pPr>
                      <a:r>
                        <a:rPr lang="en-IN" sz="2000">
                          <a:effectLst/>
                        </a:rPr>
                        <a:t>6</a:t>
                      </a:r>
                      <a:endParaRPr lang="en-IN" sz="16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50000"/>
                        </a:lnSpc>
                        <a:spcAft>
                          <a:spcPts val="800"/>
                        </a:spcAft>
                      </a:pPr>
                      <a:r>
                        <a:rPr lang="en-IN" sz="2000">
                          <a:effectLst/>
                        </a:rPr>
                        <a:t>Dry spells</a:t>
                      </a:r>
                      <a:endParaRPr lang="en-IN" sz="16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50000"/>
                        </a:lnSpc>
                        <a:spcAft>
                          <a:spcPts val="800"/>
                        </a:spcAft>
                      </a:pPr>
                      <a:r>
                        <a:rPr lang="en-IN" sz="2000">
                          <a:effectLst/>
                        </a:rPr>
                        <a:t>Most common</a:t>
                      </a:r>
                      <a:endParaRPr lang="en-IN" sz="16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50000"/>
                        </a:lnSpc>
                        <a:spcAft>
                          <a:spcPts val="800"/>
                        </a:spcAft>
                      </a:pPr>
                      <a:r>
                        <a:rPr lang="en-IN" sz="2000">
                          <a:effectLst/>
                        </a:rPr>
                        <a:t>Less frequent</a:t>
                      </a:r>
                      <a:endParaRPr lang="en-IN" sz="16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50000"/>
                        </a:lnSpc>
                        <a:spcAft>
                          <a:spcPts val="800"/>
                        </a:spcAft>
                      </a:pPr>
                      <a:r>
                        <a:rPr lang="en-IN" sz="2000">
                          <a:effectLst/>
                        </a:rPr>
                        <a:t>No occurrence</a:t>
                      </a:r>
                      <a:endParaRPr lang="en-IN" sz="16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xmlns="" val="470609012"/>
                  </a:ext>
                </a:extLst>
              </a:tr>
              <a:tr h="367595">
                <a:tc>
                  <a:txBody>
                    <a:bodyPr/>
                    <a:lstStyle/>
                    <a:p>
                      <a:pPr algn="just">
                        <a:lnSpc>
                          <a:spcPct val="150000"/>
                        </a:lnSpc>
                        <a:spcAft>
                          <a:spcPts val="800"/>
                        </a:spcAft>
                      </a:pPr>
                      <a:r>
                        <a:rPr lang="en-IN" sz="2000">
                          <a:effectLst/>
                        </a:rPr>
                        <a:t>7</a:t>
                      </a:r>
                      <a:endParaRPr lang="en-IN" sz="16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50000"/>
                        </a:lnSpc>
                        <a:spcAft>
                          <a:spcPts val="800"/>
                        </a:spcAft>
                      </a:pPr>
                      <a:r>
                        <a:rPr lang="en-IN" sz="2000">
                          <a:effectLst/>
                        </a:rPr>
                        <a:t>Crop failure</a:t>
                      </a:r>
                      <a:endParaRPr lang="en-IN" sz="16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50000"/>
                        </a:lnSpc>
                        <a:spcAft>
                          <a:spcPts val="800"/>
                        </a:spcAft>
                      </a:pPr>
                      <a:r>
                        <a:rPr lang="en-IN" sz="2000">
                          <a:effectLst/>
                        </a:rPr>
                        <a:t>More frequent</a:t>
                      </a:r>
                      <a:endParaRPr lang="en-IN" sz="16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50000"/>
                        </a:lnSpc>
                        <a:spcAft>
                          <a:spcPts val="800"/>
                        </a:spcAft>
                      </a:pPr>
                      <a:r>
                        <a:rPr lang="en-IN" sz="2000">
                          <a:effectLst/>
                        </a:rPr>
                        <a:t>Less frequent</a:t>
                      </a:r>
                      <a:endParaRPr lang="en-IN" sz="16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50000"/>
                        </a:lnSpc>
                        <a:spcAft>
                          <a:spcPts val="800"/>
                        </a:spcAft>
                      </a:pPr>
                      <a:r>
                        <a:rPr lang="en-IN" sz="2000">
                          <a:effectLst/>
                        </a:rPr>
                        <a:t>Rare</a:t>
                      </a:r>
                      <a:endParaRPr lang="en-IN" sz="16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xmlns="" val="971241405"/>
                  </a:ext>
                </a:extLst>
              </a:tr>
              <a:tr h="758124">
                <a:tc>
                  <a:txBody>
                    <a:bodyPr/>
                    <a:lstStyle/>
                    <a:p>
                      <a:pPr algn="just">
                        <a:lnSpc>
                          <a:spcPct val="150000"/>
                        </a:lnSpc>
                        <a:spcAft>
                          <a:spcPts val="800"/>
                        </a:spcAft>
                      </a:pPr>
                      <a:r>
                        <a:rPr lang="en-IN" sz="2000">
                          <a:effectLst/>
                        </a:rPr>
                        <a:t>8</a:t>
                      </a:r>
                      <a:endParaRPr lang="en-IN" sz="16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50000"/>
                        </a:lnSpc>
                        <a:spcAft>
                          <a:spcPts val="800"/>
                        </a:spcAft>
                      </a:pPr>
                      <a:r>
                        <a:rPr lang="en-IN" sz="2000">
                          <a:effectLst/>
                        </a:rPr>
                        <a:t>Constraints</a:t>
                      </a:r>
                      <a:endParaRPr lang="en-IN" sz="16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50000"/>
                        </a:lnSpc>
                        <a:spcAft>
                          <a:spcPts val="800"/>
                        </a:spcAft>
                      </a:pPr>
                      <a:r>
                        <a:rPr lang="en-IN" sz="2000">
                          <a:effectLst/>
                        </a:rPr>
                        <a:t>Wind erosion</a:t>
                      </a:r>
                      <a:endParaRPr lang="en-IN" sz="16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50000"/>
                        </a:lnSpc>
                        <a:spcAft>
                          <a:spcPts val="800"/>
                        </a:spcAft>
                      </a:pPr>
                      <a:r>
                        <a:rPr lang="en-IN" sz="2000">
                          <a:effectLst/>
                        </a:rPr>
                        <a:t>Wind erosion/ water erosion</a:t>
                      </a:r>
                      <a:endParaRPr lang="en-IN" sz="16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50000"/>
                        </a:lnSpc>
                        <a:spcAft>
                          <a:spcPts val="800"/>
                        </a:spcAft>
                      </a:pPr>
                      <a:r>
                        <a:rPr lang="en-IN" sz="2000">
                          <a:effectLst/>
                        </a:rPr>
                        <a:t>Water erosion</a:t>
                      </a:r>
                      <a:endParaRPr lang="en-IN" sz="16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xmlns="" val="2804312204"/>
                  </a:ext>
                </a:extLst>
              </a:tr>
              <a:tr h="1539181">
                <a:tc>
                  <a:txBody>
                    <a:bodyPr/>
                    <a:lstStyle/>
                    <a:p>
                      <a:pPr algn="just">
                        <a:lnSpc>
                          <a:spcPct val="150000"/>
                        </a:lnSpc>
                        <a:spcAft>
                          <a:spcPts val="800"/>
                        </a:spcAft>
                      </a:pPr>
                      <a:r>
                        <a:rPr lang="en-IN" sz="2000">
                          <a:effectLst/>
                        </a:rPr>
                        <a:t>9</a:t>
                      </a:r>
                      <a:endParaRPr lang="en-IN" sz="16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50000"/>
                        </a:lnSpc>
                        <a:spcAft>
                          <a:spcPts val="800"/>
                        </a:spcAft>
                      </a:pPr>
                      <a:r>
                        <a:rPr lang="en-IN" sz="2000">
                          <a:effectLst/>
                        </a:rPr>
                        <a:t>Measures Required</a:t>
                      </a:r>
                      <a:endParaRPr lang="en-IN" sz="16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50000"/>
                        </a:lnSpc>
                        <a:spcAft>
                          <a:spcPts val="800"/>
                        </a:spcAft>
                      </a:pPr>
                      <a:r>
                        <a:rPr lang="en-IN" sz="2000" dirty="0">
                          <a:effectLst/>
                        </a:rPr>
                        <a:t>Moisture conservation practices</a:t>
                      </a:r>
                      <a:endParaRPr lang="en-IN" sz="16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50000"/>
                        </a:lnSpc>
                        <a:spcAft>
                          <a:spcPts val="800"/>
                        </a:spcAft>
                      </a:pPr>
                      <a:r>
                        <a:rPr lang="en-IN" sz="2000">
                          <a:effectLst/>
                        </a:rPr>
                        <a:t>Moisture conservation practices &amp; drainage for vertisols</a:t>
                      </a:r>
                      <a:endParaRPr lang="en-IN" sz="16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50000"/>
                        </a:lnSpc>
                        <a:spcAft>
                          <a:spcPts val="800"/>
                        </a:spcAft>
                      </a:pPr>
                      <a:r>
                        <a:rPr lang="en-IN" sz="2000" dirty="0">
                          <a:effectLst/>
                        </a:rPr>
                        <a:t>Proper drainage required</a:t>
                      </a:r>
                      <a:endParaRPr lang="en-IN" sz="16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xmlns="" val="2550063615"/>
                  </a:ext>
                </a:extLst>
              </a:tr>
            </a:tbl>
          </a:graphicData>
        </a:graphic>
      </p:graphicFrame>
      <p:sp>
        <p:nvSpPr>
          <p:cNvPr id="3" name="Rectangle 2">
            <a:extLst>
              <a:ext uri="{FF2B5EF4-FFF2-40B4-BE49-F238E27FC236}">
                <a16:creationId xmlns:a16="http://schemas.microsoft.com/office/drawing/2014/main" xmlns="" id="{2E2282FE-412A-C7AA-74D8-CD296A248C9E}"/>
              </a:ext>
            </a:extLst>
          </p:cNvPr>
          <p:cNvSpPr/>
          <p:nvPr/>
        </p:nvSpPr>
        <p:spPr>
          <a:xfrm>
            <a:off x="0" y="6701425"/>
            <a:ext cx="12192000" cy="306451"/>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US" b="1" dirty="0">
                <a:latin typeface="Cambria" pitchFamily="18" charset="0"/>
              </a:rPr>
              <a:t>                                                                                                       </a:t>
            </a:r>
            <a:r>
              <a:rPr lang="en-US" b="1" dirty="0" smtClean="0">
                <a:latin typeface="Cambria" pitchFamily="18" charset="0"/>
              </a:rPr>
              <a:t>Mr. ANIL SWAMI</a:t>
            </a:r>
            <a:endParaRPr lang="en-US" sz="2000" b="1" dirty="0">
              <a:latin typeface="Cambria" pitchFamily="18" charset="0"/>
            </a:endParaRPr>
          </a:p>
        </p:txBody>
      </p:sp>
    </p:spTree>
    <p:extLst>
      <p:ext uri="{BB962C8B-B14F-4D97-AF65-F5344CB8AC3E}">
        <p14:creationId xmlns:p14="http://schemas.microsoft.com/office/powerpoint/2010/main" val="5266335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76C8D11B-9572-A3CE-C4B3-7EB5D456ADE5}"/>
              </a:ext>
            </a:extLst>
          </p:cNvPr>
          <p:cNvSpPr>
            <a:spLocks noGrp="1"/>
          </p:cNvSpPr>
          <p:nvPr>
            <p:ph type="dt" sz="half" idx="10"/>
          </p:nvPr>
        </p:nvSpPr>
        <p:spPr/>
        <p:txBody>
          <a:bodyPr/>
          <a:lstStyle/>
          <a:p>
            <a:endParaRPr lang="en-IN"/>
          </a:p>
        </p:txBody>
      </p:sp>
      <p:sp>
        <p:nvSpPr>
          <p:cNvPr id="5" name="Slide Number Placeholder 4">
            <a:extLst>
              <a:ext uri="{FF2B5EF4-FFF2-40B4-BE49-F238E27FC236}">
                <a16:creationId xmlns:a16="http://schemas.microsoft.com/office/drawing/2014/main" xmlns="" id="{9482372C-AB9D-D906-4D98-434F671A4EE4}"/>
              </a:ext>
            </a:extLst>
          </p:cNvPr>
          <p:cNvSpPr>
            <a:spLocks noGrp="1"/>
          </p:cNvSpPr>
          <p:nvPr>
            <p:ph type="sldNum" sz="quarter" idx="12"/>
          </p:nvPr>
        </p:nvSpPr>
        <p:spPr/>
        <p:txBody>
          <a:bodyPr/>
          <a:lstStyle/>
          <a:p>
            <a:fld id="{88C909EF-151F-4BFD-B2E8-3CA63EA71F11}" type="slidenum">
              <a:rPr lang="en-IN" smtClean="0"/>
              <a:t>11</a:t>
            </a:fld>
            <a:endParaRPr lang="en-IN"/>
          </a:p>
        </p:txBody>
      </p:sp>
      <p:sp>
        <p:nvSpPr>
          <p:cNvPr id="3" name="TextBox 2">
            <a:extLst>
              <a:ext uri="{FF2B5EF4-FFF2-40B4-BE49-F238E27FC236}">
                <a16:creationId xmlns:a16="http://schemas.microsoft.com/office/drawing/2014/main" xmlns="" id="{9068239B-B9F1-520B-C8D5-A616E2A8DF9A}"/>
              </a:ext>
            </a:extLst>
          </p:cNvPr>
          <p:cNvSpPr txBox="1"/>
          <p:nvPr/>
        </p:nvSpPr>
        <p:spPr>
          <a:xfrm>
            <a:off x="518614" y="1071926"/>
            <a:ext cx="11245755" cy="5296450"/>
          </a:xfrm>
          <a:prstGeom prst="rect">
            <a:avLst/>
          </a:prstGeom>
          <a:noFill/>
        </p:spPr>
        <p:txBody>
          <a:bodyPr wrap="square">
            <a:spAutoFit/>
          </a:bodyPr>
          <a:lstStyle/>
          <a:p>
            <a:pPr algn="just">
              <a:lnSpc>
                <a:spcPct val="150000"/>
              </a:lnSpc>
              <a:spcAft>
                <a:spcPts val="800"/>
              </a:spcAft>
            </a:pPr>
            <a:r>
              <a:rPr lang="en-IN" sz="2800" b="1" dirty="0">
                <a:effectLst/>
                <a:latin typeface="Times New Roman" panose="02020603050405020304" pitchFamily="18" charset="0"/>
                <a:ea typeface="Calibri" panose="020F0502020204030204" pitchFamily="34" charset="0"/>
                <a:cs typeface="Mangal" panose="02040503050203030202" pitchFamily="18" charset="0"/>
              </a:rPr>
              <a:t>The Concept:</a:t>
            </a:r>
            <a:r>
              <a:rPr lang="en-IN" sz="2800" dirty="0">
                <a:effectLst/>
                <a:latin typeface="Times New Roman" panose="02020603050405020304" pitchFamily="18" charset="0"/>
                <a:ea typeface="Calibri" panose="020F0502020204030204" pitchFamily="34" charset="0"/>
                <a:cs typeface="Mangal" panose="02040503050203030202" pitchFamily="18" charset="0"/>
              </a:rPr>
              <a:t>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The concept of rainfed agriculture (farming) under which both dry farming and dryland farming (dryland agriculture) is included has been changed.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Dry farming was the earlier concept for which amount of rainfall (less than 500 mm annually) remained the deciding factor for more than 60 years.</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In modem concept, dryland areas are those where the balance of moisture is always deficit side.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In other words, </a:t>
            </a:r>
            <a:r>
              <a:rPr lang="en-IN" sz="2800" u="sng" dirty="0">
                <a:effectLst/>
                <a:latin typeface="Times New Roman" panose="02020603050405020304" pitchFamily="18" charset="0"/>
                <a:ea typeface="Calibri" panose="020F0502020204030204" pitchFamily="34" charset="0"/>
                <a:cs typeface="Mangal" panose="02040503050203030202" pitchFamily="18" charset="0"/>
              </a:rPr>
              <a:t>annual evapotranspiration exceeds precipitation</a:t>
            </a:r>
            <a:r>
              <a:rPr lang="en-IN" sz="2800" dirty="0">
                <a:effectLst/>
                <a:latin typeface="Times New Roman" panose="02020603050405020304" pitchFamily="18" charset="0"/>
                <a:ea typeface="Calibri" panose="020F0502020204030204" pitchFamily="34" charset="0"/>
                <a:cs typeface="Mangal" panose="02040503050203030202" pitchFamily="18" charset="0"/>
              </a:rPr>
              <a:t>.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
        <p:nvSpPr>
          <p:cNvPr id="2" name="Rectangle 1">
            <a:extLst>
              <a:ext uri="{FF2B5EF4-FFF2-40B4-BE49-F238E27FC236}">
                <a16:creationId xmlns:a16="http://schemas.microsoft.com/office/drawing/2014/main" xmlns="" id="{441759DC-B98A-0AF9-AFD7-D745D2452EB1}"/>
              </a:ext>
            </a:extLst>
          </p:cNvPr>
          <p:cNvSpPr/>
          <p:nvPr/>
        </p:nvSpPr>
        <p:spPr>
          <a:xfrm>
            <a:off x="0" y="6527800"/>
            <a:ext cx="12192000" cy="33020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US" b="1" dirty="0">
                <a:latin typeface="Cambria" pitchFamily="18" charset="0"/>
              </a:rPr>
              <a:t>                                                                                                       </a:t>
            </a:r>
            <a:r>
              <a:rPr lang="en-US" b="1" dirty="0" smtClean="0">
                <a:latin typeface="Cambria" pitchFamily="18" charset="0"/>
              </a:rPr>
              <a:t>Mr. ANIL SWAMI</a:t>
            </a:r>
            <a:endParaRPr lang="en-US" sz="2000" b="1" dirty="0">
              <a:latin typeface="Cambria" pitchFamily="18" charset="0"/>
            </a:endParaRPr>
          </a:p>
        </p:txBody>
      </p:sp>
    </p:spTree>
    <p:extLst>
      <p:ext uri="{BB962C8B-B14F-4D97-AF65-F5344CB8AC3E}">
        <p14:creationId xmlns:p14="http://schemas.microsoft.com/office/powerpoint/2010/main" val="14324279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76C8D11B-9572-A3CE-C4B3-7EB5D456ADE5}"/>
              </a:ext>
            </a:extLst>
          </p:cNvPr>
          <p:cNvSpPr>
            <a:spLocks noGrp="1"/>
          </p:cNvSpPr>
          <p:nvPr>
            <p:ph type="dt" sz="half" idx="10"/>
          </p:nvPr>
        </p:nvSpPr>
        <p:spPr/>
        <p:txBody>
          <a:bodyPr/>
          <a:lstStyle/>
          <a:p>
            <a:endParaRPr lang="en-IN"/>
          </a:p>
        </p:txBody>
      </p:sp>
      <p:sp>
        <p:nvSpPr>
          <p:cNvPr id="5" name="Slide Number Placeholder 4">
            <a:extLst>
              <a:ext uri="{FF2B5EF4-FFF2-40B4-BE49-F238E27FC236}">
                <a16:creationId xmlns:a16="http://schemas.microsoft.com/office/drawing/2014/main" xmlns="" id="{9482372C-AB9D-D906-4D98-434F671A4EE4}"/>
              </a:ext>
            </a:extLst>
          </p:cNvPr>
          <p:cNvSpPr>
            <a:spLocks noGrp="1"/>
          </p:cNvSpPr>
          <p:nvPr>
            <p:ph type="sldNum" sz="quarter" idx="12"/>
          </p:nvPr>
        </p:nvSpPr>
        <p:spPr/>
        <p:txBody>
          <a:bodyPr/>
          <a:lstStyle/>
          <a:p>
            <a:fld id="{88C909EF-151F-4BFD-B2E8-3CA63EA71F11}" type="slidenum">
              <a:rPr lang="en-IN" smtClean="0"/>
              <a:t>12</a:t>
            </a:fld>
            <a:endParaRPr lang="en-IN"/>
          </a:p>
        </p:txBody>
      </p:sp>
      <p:sp>
        <p:nvSpPr>
          <p:cNvPr id="3" name="TextBox 2">
            <a:extLst>
              <a:ext uri="{FF2B5EF4-FFF2-40B4-BE49-F238E27FC236}">
                <a16:creationId xmlns:a16="http://schemas.microsoft.com/office/drawing/2014/main" xmlns="" id="{675391B9-6CB8-E8F0-E148-0DFA26566D44}"/>
              </a:ext>
            </a:extLst>
          </p:cNvPr>
          <p:cNvSpPr txBox="1"/>
          <p:nvPr/>
        </p:nvSpPr>
        <p:spPr>
          <a:xfrm>
            <a:off x="423080" y="900753"/>
            <a:ext cx="10672549" cy="5193858"/>
          </a:xfrm>
          <a:prstGeom prst="rect">
            <a:avLst/>
          </a:prstGeom>
          <a:noFill/>
        </p:spPr>
        <p:txBody>
          <a:bodyPr wrap="square">
            <a:spAutoFit/>
          </a:bodyPr>
          <a:lstStyle/>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Deficit in moisture is bound to affect the crop production under dryland situation, ultimately resulting into total or partial failure of crops.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Accordingly, production is either low or extremely uncertain and unstable which are the real problems of dryland in India.</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Success of crop production in these areas depends on the amount and distribution of rainfall, as these influences the stored soil moisture and moisture used by crops.</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
        <p:nvSpPr>
          <p:cNvPr id="2" name="Rectangle 1">
            <a:extLst>
              <a:ext uri="{FF2B5EF4-FFF2-40B4-BE49-F238E27FC236}">
                <a16:creationId xmlns:a16="http://schemas.microsoft.com/office/drawing/2014/main" xmlns="" id="{9520F502-BF82-E2AD-34AC-9B96AADD136A}"/>
              </a:ext>
            </a:extLst>
          </p:cNvPr>
          <p:cNvSpPr/>
          <p:nvPr/>
        </p:nvSpPr>
        <p:spPr>
          <a:xfrm>
            <a:off x="0" y="6527800"/>
            <a:ext cx="12192000" cy="33020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US" b="1" dirty="0">
                <a:latin typeface="Cambria" pitchFamily="18" charset="0"/>
              </a:rPr>
              <a:t>                                                                                                       </a:t>
            </a:r>
            <a:r>
              <a:rPr lang="en-US" b="1" dirty="0" smtClean="0">
                <a:latin typeface="Cambria" pitchFamily="18" charset="0"/>
              </a:rPr>
              <a:t>Mr. ANIL SWAMI</a:t>
            </a:r>
            <a:endParaRPr lang="en-US" sz="2000" b="1" dirty="0">
              <a:latin typeface="Cambria" pitchFamily="18" charset="0"/>
            </a:endParaRPr>
          </a:p>
        </p:txBody>
      </p:sp>
    </p:spTree>
    <p:extLst>
      <p:ext uri="{BB962C8B-B14F-4D97-AF65-F5344CB8AC3E}">
        <p14:creationId xmlns:p14="http://schemas.microsoft.com/office/powerpoint/2010/main" val="33450721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76C8D11B-9572-A3CE-C4B3-7EB5D456ADE5}"/>
              </a:ext>
            </a:extLst>
          </p:cNvPr>
          <p:cNvSpPr>
            <a:spLocks noGrp="1"/>
          </p:cNvSpPr>
          <p:nvPr>
            <p:ph type="dt" sz="half" idx="10"/>
          </p:nvPr>
        </p:nvSpPr>
        <p:spPr/>
        <p:txBody>
          <a:bodyPr/>
          <a:lstStyle/>
          <a:p>
            <a:endParaRPr lang="en-IN"/>
          </a:p>
        </p:txBody>
      </p:sp>
      <p:sp>
        <p:nvSpPr>
          <p:cNvPr id="5" name="Slide Number Placeholder 4">
            <a:extLst>
              <a:ext uri="{FF2B5EF4-FFF2-40B4-BE49-F238E27FC236}">
                <a16:creationId xmlns:a16="http://schemas.microsoft.com/office/drawing/2014/main" xmlns="" id="{9482372C-AB9D-D906-4D98-434F671A4EE4}"/>
              </a:ext>
            </a:extLst>
          </p:cNvPr>
          <p:cNvSpPr>
            <a:spLocks noGrp="1"/>
          </p:cNvSpPr>
          <p:nvPr>
            <p:ph type="sldNum" sz="quarter" idx="12"/>
          </p:nvPr>
        </p:nvSpPr>
        <p:spPr/>
        <p:txBody>
          <a:bodyPr/>
          <a:lstStyle/>
          <a:p>
            <a:fld id="{88C909EF-151F-4BFD-B2E8-3CA63EA71F11}" type="slidenum">
              <a:rPr lang="en-IN" smtClean="0"/>
              <a:t>13</a:t>
            </a:fld>
            <a:endParaRPr lang="en-IN"/>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xmlns="" id="{9D7BE524-A732-F602-3F16-19B3015DF7F8}"/>
                  </a:ext>
                </a:extLst>
              </p:cNvPr>
              <p:cNvSpPr txBox="1"/>
              <p:nvPr/>
            </p:nvSpPr>
            <p:spPr>
              <a:xfrm>
                <a:off x="573206" y="736979"/>
                <a:ext cx="10235821" cy="5399042"/>
              </a:xfrm>
              <a:prstGeom prst="rect">
                <a:avLst/>
              </a:prstGeom>
              <a:noFill/>
            </p:spPr>
            <p:txBody>
              <a:bodyPr wrap="square">
                <a:spAutoFit/>
              </a:bodyPr>
              <a:lstStyle/>
              <a:p>
                <a:pPr marL="342900" lvl="0" indent="-342900" algn="just">
                  <a:lnSpc>
                    <a:spcPct val="150000"/>
                  </a:lnSpc>
                  <a:spcAft>
                    <a:spcPts val="800"/>
                  </a:spcAft>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Amount of water used by crop and stored in soil is governed by water balance equation:</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14:m>
                  <m:oMathPara xmlns:m="http://schemas.openxmlformats.org/officeDocument/2006/math">
                    <m:oMathParaPr>
                      <m:jc m:val="centerGroup"/>
                    </m:oMathParaPr>
                    <m:oMath xmlns:m="http://schemas.openxmlformats.org/officeDocument/2006/math">
                      <m:r>
                        <a:rPr lang="en-IN" sz="2800" i="1">
                          <a:effectLst/>
                          <a:latin typeface="Cambria Math" panose="02040503050406030204" pitchFamily="18" charset="0"/>
                          <a:ea typeface="Calibri" panose="020F0502020204030204" pitchFamily="34" charset="0"/>
                          <a:cs typeface="Times New Roman" panose="02020603050405020304" pitchFamily="18" charset="0"/>
                        </a:rPr>
                        <m:t>𝐸𝑇</m:t>
                      </m:r>
                      <m:r>
                        <a:rPr lang="en-IN" sz="2800" i="1">
                          <a:effectLst/>
                          <a:latin typeface="Cambria Math" panose="02040503050406030204" pitchFamily="18" charset="0"/>
                          <a:ea typeface="Calibri" panose="020F0502020204030204" pitchFamily="34" charset="0"/>
                          <a:cs typeface="Times New Roman" panose="02020603050405020304" pitchFamily="18" charset="0"/>
                        </a:rPr>
                        <m:t> = </m:t>
                      </m:r>
                      <m:r>
                        <a:rPr lang="en-IN" sz="2800" i="1">
                          <a:effectLst/>
                          <a:latin typeface="Cambria Math" panose="02040503050406030204" pitchFamily="18" charset="0"/>
                          <a:ea typeface="Calibri" panose="020F0502020204030204" pitchFamily="34" charset="0"/>
                          <a:cs typeface="Times New Roman" panose="02020603050405020304" pitchFamily="18" charset="0"/>
                        </a:rPr>
                        <m:t>𝑃</m:t>
                      </m:r>
                      <m:r>
                        <a:rPr lang="en-IN" sz="2800" i="1">
                          <a:effectLst/>
                          <a:latin typeface="Cambria Math" panose="02040503050406030204" pitchFamily="18" charset="0"/>
                          <a:ea typeface="Calibri" panose="020F0502020204030204" pitchFamily="34" charset="0"/>
                          <a:cs typeface="Times New Roman" panose="02020603050405020304" pitchFamily="18" charset="0"/>
                        </a:rPr>
                        <m:t> − (</m:t>
                      </m:r>
                      <m:r>
                        <a:rPr lang="en-IN" sz="2800" i="1">
                          <a:effectLst/>
                          <a:latin typeface="Cambria Math" panose="02040503050406030204" pitchFamily="18" charset="0"/>
                          <a:ea typeface="Calibri" panose="020F0502020204030204" pitchFamily="34" charset="0"/>
                          <a:cs typeface="Times New Roman" panose="02020603050405020304" pitchFamily="18" charset="0"/>
                        </a:rPr>
                        <m:t>𝑅</m:t>
                      </m:r>
                      <m:r>
                        <a:rPr lang="en-IN" sz="2800" i="1">
                          <a:effectLst/>
                          <a:latin typeface="Cambria Math" panose="02040503050406030204" pitchFamily="18" charset="0"/>
                          <a:ea typeface="Calibri" panose="020F0502020204030204" pitchFamily="34" charset="0"/>
                          <a:cs typeface="Times New Roman" panose="02020603050405020304" pitchFamily="18" charset="0"/>
                        </a:rPr>
                        <m:t> + </m:t>
                      </m:r>
                      <m:r>
                        <a:rPr lang="en-IN" sz="2800" i="1">
                          <a:effectLst/>
                          <a:latin typeface="Cambria Math" panose="02040503050406030204" pitchFamily="18" charset="0"/>
                          <a:ea typeface="Calibri" panose="020F0502020204030204" pitchFamily="34" charset="0"/>
                          <a:cs typeface="Times New Roman" panose="02020603050405020304" pitchFamily="18" charset="0"/>
                        </a:rPr>
                        <m:t>𝑆</m:t>
                      </m:r>
                      <m:r>
                        <a:rPr lang="en-IN" sz="2800" i="1">
                          <a:effectLst/>
                          <a:latin typeface="Cambria Math" panose="02040503050406030204" pitchFamily="18" charset="0"/>
                          <a:ea typeface="Calibri" panose="020F0502020204030204" pitchFamily="34" charset="0"/>
                          <a:cs typeface="Times New Roman" panose="02020603050405020304" pitchFamily="18" charset="0"/>
                        </a:rPr>
                        <m:t>)</m:t>
                      </m:r>
                    </m:oMath>
                  </m:oMathPara>
                </a14:m>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When balance of the equation shifts towards right, precipitation (P) is higher than ET, so that there may be water logging or it may even lead to runoff (R) and flooding.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On the other hand, if the balance shifts to left, ET becomes higher than precipitation, resulting in drought.</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mc:Choice>
        <mc:Fallback xmlns="">
          <p:sp>
            <p:nvSpPr>
              <p:cNvPr id="3" name="TextBox 2">
                <a:extLst>
                  <a:ext uri="{FF2B5EF4-FFF2-40B4-BE49-F238E27FC236}">
                    <a16:creationId xmlns:a16="http://schemas.microsoft.com/office/drawing/2014/main" id="{9D7BE524-A732-F602-3F16-19B3015DF7F8}"/>
                  </a:ext>
                </a:extLst>
              </p:cNvPr>
              <p:cNvSpPr txBox="1">
                <a:spLocks noRot="1" noChangeAspect="1" noMove="1" noResize="1" noEditPoints="1" noAdjustHandles="1" noChangeArrowheads="1" noChangeShapeType="1" noTextEdit="1"/>
              </p:cNvSpPr>
              <p:nvPr/>
            </p:nvSpPr>
            <p:spPr>
              <a:xfrm>
                <a:off x="573206" y="736979"/>
                <a:ext cx="10235821" cy="5399042"/>
              </a:xfrm>
              <a:prstGeom prst="rect">
                <a:avLst/>
              </a:prstGeom>
              <a:blipFill>
                <a:blip r:embed="rId2"/>
                <a:stretch>
                  <a:fillRect l="-1251" r="-1251" b="-2032"/>
                </a:stretch>
              </a:blipFill>
            </p:spPr>
            <p:txBody>
              <a:bodyPr/>
              <a:lstStyle/>
              <a:p>
                <a:r>
                  <a:rPr lang="en-IN">
                    <a:noFill/>
                  </a:rPr>
                  <a:t> </a:t>
                </a:r>
              </a:p>
            </p:txBody>
          </p:sp>
        </mc:Fallback>
      </mc:AlternateContent>
      <p:sp>
        <p:nvSpPr>
          <p:cNvPr id="2" name="Rectangle 1">
            <a:extLst>
              <a:ext uri="{FF2B5EF4-FFF2-40B4-BE49-F238E27FC236}">
                <a16:creationId xmlns:a16="http://schemas.microsoft.com/office/drawing/2014/main" xmlns="" id="{E4104447-0F76-8EB6-8D1D-EFE185D8DD37}"/>
              </a:ext>
            </a:extLst>
          </p:cNvPr>
          <p:cNvSpPr/>
          <p:nvPr/>
        </p:nvSpPr>
        <p:spPr>
          <a:xfrm>
            <a:off x="0" y="6527800"/>
            <a:ext cx="12192000" cy="33020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US" b="1" dirty="0">
                <a:latin typeface="Cambria" pitchFamily="18" charset="0"/>
              </a:rPr>
              <a:t>                                                                                                       </a:t>
            </a:r>
            <a:r>
              <a:rPr lang="en-US" b="1" dirty="0" smtClean="0">
                <a:latin typeface="Cambria" pitchFamily="18" charset="0"/>
              </a:rPr>
              <a:t>Mr. ANIL SWAMI</a:t>
            </a:r>
            <a:endParaRPr lang="en-US" sz="2000" b="1" dirty="0">
              <a:latin typeface="Cambria" pitchFamily="18" charset="0"/>
            </a:endParaRPr>
          </a:p>
        </p:txBody>
      </p:sp>
    </p:spTree>
    <p:extLst>
      <p:ext uri="{BB962C8B-B14F-4D97-AF65-F5344CB8AC3E}">
        <p14:creationId xmlns:p14="http://schemas.microsoft.com/office/powerpoint/2010/main" val="33385795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449C117F-A86B-3D58-E1D3-E93FA04956FD}"/>
              </a:ext>
            </a:extLst>
          </p:cNvPr>
          <p:cNvSpPr>
            <a:spLocks noGrp="1"/>
          </p:cNvSpPr>
          <p:nvPr>
            <p:ph type="dt" sz="half" idx="10"/>
          </p:nvPr>
        </p:nvSpPr>
        <p:spPr/>
        <p:txBody>
          <a:bodyPr/>
          <a:lstStyle/>
          <a:p>
            <a:endParaRPr lang="en-IN"/>
          </a:p>
        </p:txBody>
      </p:sp>
      <p:sp>
        <p:nvSpPr>
          <p:cNvPr id="5" name="Slide Number Placeholder 4">
            <a:extLst>
              <a:ext uri="{FF2B5EF4-FFF2-40B4-BE49-F238E27FC236}">
                <a16:creationId xmlns:a16="http://schemas.microsoft.com/office/drawing/2014/main" xmlns="" id="{17AF14BE-0465-0A8C-76B5-E421A9D189EA}"/>
              </a:ext>
            </a:extLst>
          </p:cNvPr>
          <p:cNvSpPr>
            <a:spLocks noGrp="1"/>
          </p:cNvSpPr>
          <p:nvPr>
            <p:ph type="sldNum" sz="quarter" idx="12"/>
          </p:nvPr>
        </p:nvSpPr>
        <p:spPr/>
        <p:txBody>
          <a:bodyPr/>
          <a:lstStyle/>
          <a:p>
            <a:fld id="{88C909EF-151F-4BFD-B2E8-3CA63EA71F11}" type="slidenum">
              <a:rPr lang="en-IN" smtClean="0"/>
              <a:t>14</a:t>
            </a:fld>
            <a:endParaRPr lang="en-IN"/>
          </a:p>
        </p:txBody>
      </p:sp>
      <p:sp>
        <p:nvSpPr>
          <p:cNvPr id="7" name="TextBox 6">
            <a:extLst>
              <a:ext uri="{FF2B5EF4-FFF2-40B4-BE49-F238E27FC236}">
                <a16:creationId xmlns:a16="http://schemas.microsoft.com/office/drawing/2014/main" xmlns="" id="{22D97AAF-A0D4-EC44-85C7-BEB689FB04B2}"/>
              </a:ext>
            </a:extLst>
          </p:cNvPr>
          <p:cNvSpPr txBox="1"/>
          <p:nvPr/>
        </p:nvSpPr>
        <p:spPr>
          <a:xfrm>
            <a:off x="575480" y="715523"/>
            <a:ext cx="11041039" cy="5823389"/>
          </a:xfrm>
          <a:prstGeom prst="rect">
            <a:avLst/>
          </a:prstGeom>
          <a:noFill/>
        </p:spPr>
        <p:txBody>
          <a:bodyPr wrap="square">
            <a:spAutoFit/>
          </a:bodyPr>
          <a:lstStyle/>
          <a:p>
            <a:pPr algn="ctr">
              <a:lnSpc>
                <a:spcPct val="107000"/>
              </a:lnSpc>
              <a:spcAft>
                <a:spcPts val="800"/>
              </a:spcAft>
            </a:pPr>
            <a:r>
              <a:rPr lang="en-IN" sz="3200" b="1" dirty="0">
                <a:effectLst/>
                <a:latin typeface="Times New Roman" panose="02020603050405020304" pitchFamily="18" charset="0"/>
                <a:ea typeface="Calibri" panose="020F0502020204030204" pitchFamily="34" charset="0"/>
                <a:cs typeface="Mangal" panose="02040503050203030202" pitchFamily="18" charset="0"/>
              </a:rPr>
              <a:t>History of Rainfed Agriculture in India</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First systematic scientific approach to tackle the problems of dry farming areas was initiated by Tamhane in 1923 on a small plot at </a:t>
            </a:r>
            <a:r>
              <a:rPr lang="en-IN" sz="2800" dirty="0" err="1">
                <a:effectLst/>
                <a:latin typeface="Times New Roman" panose="02020603050405020304" pitchFamily="18" charset="0"/>
                <a:ea typeface="Calibri" panose="020F0502020204030204" pitchFamily="34" charset="0"/>
                <a:cs typeface="Mangal" panose="02040503050203030202" pitchFamily="18" charset="0"/>
              </a:rPr>
              <a:t>Manjri</a:t>
            </a:r>
            <a:r>
              <a:rPr lang="en-IN" sz="2800" dirty="0">
                <a:effectLst/>
                <a:latin typeface="Times New Roman" panose="02020603050405020304" pitchFamily="18" charset="0"/>
                <a:ea typeface="Calibri" panose="020F0502020204030204" pitchFamily="34" charset="0"/>
                <a:cs typeface="Mangal" panose="02040503050203030202" pitchFamily="18" charset="0"/>
              </a:rPr>
              <a:t> Farm near Pune and the work passed on to </a:t>
            </a:r>
            <a:r>
              <a:rPr lang="en-IN" sz="2800" dirty="0" err="1">
                <a:effectLst/>
                <a:latin typeface="Times New Roman" panose="02020603050405020304" pitchFamily="18" charset="0"/>
                <a:ea typeface="Calibri" panose="020F0502020204030204" pitchFamily="34" charset="0"/>
                <a:cs typeface="Mangal" panose="02040503050203030202" pitchFamily="18" charset="0"/>
              </a:rPr>
              <a:t>kanitkar</a:t>
            </a:r>
            <a:r>
              <a:rPr lang="en-IN" sz="2800" dirty="0">
                <a:effectLst/>
                <a:latin typeface="Times New Roman" panose="02020603050405020304" pitchFamily="18" charset="0"/>
                <a:ea typeface="Calibri" panose="020F0502020204030204" pitchFamily="34" charset="0"/>
                <a:cs typeface="Mangal" panose="02040503050203030202" pitchFamily="18" charset="0"/>
              </a:rPr>
              <a:t> in 1926.</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A comprehensive scheme of research was drawn up by </a:t>
            </a:r>
            <a:r>
              <a:rPr lang="en-IN" sz="2800" dirty="0" err="1">
                <a:effectLst/>
                <a:latin typeface="Times New Roman" panose="02020603050405020304" pitchFamily="18" charset="0"/>
                <a:ea typeface="Calibri" panose="020F0502020204030204" pitchFamily="34" charset="0"/>
                <a:cs typeface="Mangal" panose="02040503050203030202" pitchFamily="18" charset="0"/>
              </a:rPr>
              <a:t>Kanitkar</a:t>
            </a:r>
            <a:r>
              <a:rPr lang="en-IN" sz="2800" dirty="0">
                <a:effectLst/>
                <a:latin typeface="Times New Roman" panose="02020603050405020304" pitchFamily="18" charset="0"/>
                <a:ea typeface="Calibri" panose="020F0502020204030204" pitchFamily="34" charset="0"/>
                <a:cs typeface="Mangal" panose="02040503050203030202" pitchFamily="18" charset="0"/>
              </a:rPr>
              <a:t> with financial support from the ICAR.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Realizing the importance, the 1CAR launched a comprehensive project on dryland farming at five </a:t>
            </a:r>
            <a:r>
              <a:rPr lang="en-IN" sz="2800" dirty="0" err="1">
                <a:effectLst/>
                <a:latin typeface="Times New Roman" panose="02020603050405020304" pitchFamily="18" charset="0"/>
                <a:ea typeface="Calibri" panose="020F0502020204030204" pitchFamily="34" charset="0"/>
                <a:cs typeface="Mangal" panose="02040503050203030202" pitchFamily="18" charset="0"/>
              </a:rPr>
              <a:t>centers</a:t>
            </a:r>
            <a:r>
              <a:rPr lang="en-IN" sz="2800" dirty="0">
                <a:effectLst/>
                <a:latin typeface="Times New Roman" panose="02020603050405020304" pitchFamily="18" charset="0"/>
                <a:ea typeface="Calibri" panose="020F0502020204030204" pitchFamily="34" charset="0"/>
                <a:cs typeface="Mangal" panose="02040503050203030202" pitchFamily="18" charset="0"/>
              </a:rPr>
              <a:t>: Sholapur and Bijapur in 1933, </a:t>
            </a:r>
            <a:r>
              <a:rPr lang="en-IN" sz="2800" dirty="0" err="1">
                <a:effectLst/>
                <a:latin typeface="Times New Roman" panose="02020603050405020304" pitchFamily="18" charset="0"/>
                <a:ea typeface="Calibri" panose="020F0502020204030204" pitchFamily="34" charset="0"/>
                <a:cs typeface="Mangal" panose="02040503050203030202" pitchFamily="18" charset="0"/>
              </a:rPr>
              <a:t>Hagari</a:t>
            </a:r>
            <a:r>
              <a:rPr lang="en-IN" sz="2800" dirty="0">
                <a:effectLst/>
                <a:latin typeface="Times New Roman" panose="02020603050405020304" pitchFamily="18" charset="0"/>
                <a:ea typeface="Calibri" panose="020F0502020204030204" pitchFamily="34" charset="0"/>
                <a:cs typeface="Mangal" panose="02040503050203030202" pitchFamily="18" charset="0"/>
              </a:rPr>
              <a:t> and Raichur in 1934 and Rohtak in 1935.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
        <p:nvSpPr>
          <p:cNvPr id="2" name="Rectangle 1">
            <a:extLst>
              <a:ext uri="{FF2B5EF4-FFF2-40B4-BE49-F238E27FC236}">
                <a16:creationId xmlns:a16="http://schemas.microsoft.com/office/drawing/2014/main" xmlns="" id="{3ED4C227-BD28-F5AD-18A1-88E041068CDD}"/>
              </a:ext>
            </a:extLst>
          </p:cNvPr>
          <p:cNvSpPr/>
          <p:nvPr/>
        </p:nvSpPr>
        <p:spPr>
          <a:xfrm>
            <a:off x="0" y="6527800"/>
            <a:ext cx="12192000" cy="33020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US" b="1" dirty="0">
                <a:latin typeface="Cambria" pitchFamily="18" charset="0"/>
              </a:rPr>
              <a:t>                                                                                                       </a:t>
            </a:r>
            <a:r>
              <a:rPr lang="en-US" b="1" dirty="0" smtClean="0">
                <a:latin typeface="Cambria" pitchFamily="18" charset="0"/>
              </a:rPr>
              <a:t>Mr. ANIL SWAMI</a:t>
            </a:r>
            <a:endParaRPr lang="en-US" sz="2000" b="1" dirty="0">
              <a:latin typeface="Cambria" pitchFamily="18" charset="0"/>
            </a:endParaRPr>
          </a:p>
        </p:txBody>
      </p:sp>
    </p:spTree>
    <p:extLst>
      <p:ext uri="{BB962C8B-B14F-4D97-AF65-F5344CB8AC3E}">
        <p14:creationId xmlns:p14="http://schemas.microsoft.com/office/powerpoint/2010/main" val="18624622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449C117F-A86B-3D58-E1D3-E93FA04956FD}"/>
              </a:ext>
            </a:extLst>
          </p:cNvPr>
          <p:cNvSpPr>
            <a:spLocks noGrp="1"/>
          </p:cNvSpPr>
          <p:nvPr>
            <p:ph type="dt" sz="half" idx="10"/>
          </p:nvPr>
        </p:nvSpPr>
        <p:spPr/>
        <p:txBody>
          <a:bodyPr/>
          <a:lstStyle/>
          <a:p>
            <a:endParaRPr lang="en-IN"/>
          </a:p>
        </p:txBody>
      </p:sp>
      <p:sp>
        <p:nvSpPr>
          <p:cNvPr id="5" name="Slide Number Placeholder 4">
            <a:extLst>
              <a:ext uri="{FF2B5EF4-FFF2-40B4-BE49-F238E27FC236}">
                <a16:creationId xmlns:a16="http://schemas.microsoft.com/office/drawing/2014/main" xmlns="" id="{17AF14BE-0465-0A8C-76B5-E421A9D189EA}"/>
              </a:ext>
            </a:extLst>
          </p:cNvPr>
          <p:cNvSpPr>
            <a:spLocks noGrp="1"/>
          </p:cNvSpPr>
          <p:nvPr>
            <p:ph type="sldNum" sz="quarter" idx="12"/>
          </p:nvPr>
        </p:nvSpPr>
        <p:spPr/>
        <p:txBody>
          <a:bodyPr/>
          <a:lstStyle/>
          <a:p>
            <a:fld id="{88C909EF-151F-4BFD-B2E8-3CA63EA71F11}" type="slidenum">
              <a:rPr lang="en-IN" smtClean="0"/>
              <a:t>15</a:t>
            </a:fld>
            <a:endParaRPr lang="en-IN"/>
          </a:p>
        </p:txBody>
      </p:sp>
      <p:sp>
        <p:nvSpPr>
          <p:cNvPr id="3" name="TextBox 2">
            <a:extLst>
              <a:ext uri="{FF2B5EF4-FFF2-40B4-BE49-F238E27FC236}">
                <a16:creationId xmlns:a16="http://schemas.microsoft.com/office/drawing/2014/main" xmlns="" id="{4BC7AF12-1844-DE1D-0D59-53B0F52D6859}"/>
              </a:ext>
            </a:extLst>
          </p:cNvPr>
          <p:cNvSpPr txBox="1"/>
          <p:nvPr/>
        </p:nvSpPr>
        <p:spPr>
          <a:xfrm>
            <a:off x="121693" y="1325006"/>
            <a:ext cx="11232107" cy="4465133"/>
          </a:xfrm>
          <a:prstGeom prst="rect">
            <a:avLst/>
          </a:prstGeom>
          <a:noFill/>
        </p:spPr>
        <p:txBody>
          <a:bodyPr wrap="square">
            <a:spAutoFit/>
          </a:bodyPr>
          <a:lstStyle/>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 A decade of work up to 1943-44 mainly on rainfall analysis, </a:t>
            </a:r>
            <a:r>
              <a:rPr lang="en-IN" sz="2400" dirty="0" err="1">
                <a:effectLst/>
                <a:latin typeface="Times New Roman" panose="02020603050405020304" pitchFamily="18" charset="0"/>
                <a:ea typeface="Calibri" panose="020F0502020204030204" pitchFamily="34" charset="0"/>
                <a:cs typeface="Mangal" panose="02040503050203030202" pitchFamily="18" charset="0"/>
              </a:rPr>
              <a:t>physico</a:t>
            </a:r>
            <a:r>
              <a:rPr lang="en-IN" sz="2400" dirty="0">
                <a:effectLst/>
                <a:latin typeface="Times New Roman" panose="02020603050405020304" pitchFamily="18" charset="0"/>
                <a:ea typeface="Calibri" panose="020F0502020204030204" pitchFamily="34" charset="0"/>
                <a:cs typeface="Mangal" panose="02040503050203030202" pitchFamily="18" charset="0"/>
              </a:rPr>
              <a:t>-chemical properties of soils, physiological studies on millets and on agronomic aspects resulted in a series of dry farming practices commonly known as the Bombay dry farming practices, Hyderabad dry farming practices and Madras dry farming practices. </a:t>
            </a:r>
            <a:endParaRPr lang="en-IN"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These practices stressed the need for contour bunding, deep ploughing, and application of FYM, low seed rate with wide spacing, mixed cropping and crop rotation. These recommendations could not motivate the farmers to adopt them as the yield advantage was about 15-20 per cent over a base yield of 200-400 kg/ ha. </a:t>
            </a:r>
            <a:endParaRPr lang="en-IN" dirty="0">
              <a:effectLst/>
              <a:latin typeface="Calibri" panose="020F0502020204030204" pitchFamily="34" charset="0"/>
              <a:ea typeface="Calibri" panose="020F0502020204030204" pitchFamily="34" charset="0"/>
              <a:cs typeface="Mangal" panose="02040503050203030202" pitchFamily="18" charset="0"/>
            </a:endParaRPr>
          </a:p>
        </p:txBody>
      </p:sp>
      <p:sp>
        <p:nvSpPr>
          <p:cNvPr id="2" name="Rectangle 1">
            <a:extLst>
              <a:ext uri="{FF2B5EF4-FFF2-40B4-BE49-F238E27FC236}">
                <a16:creationId xmlns:a16="http://schemas.microsoft.com/office/drawing/2014/main" xmlns="" id="{03744B59-EA4F-3962-CCED-4A0D6E34B3F1}"/>
              </a:ext>
            </a:extLst>
          </p:cNvPr>
          <p:cNvSpPr/>
          <p:nvPr/>
        </p:nvSpPr>
        <p:spPr>
          <a:xfrm>
            <a:off x="0" y="6527800"/>
            <a:ext cx="12192000" cy="33020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US" b="1" dirty="0">
                <a:latin typeface="Cambria" pitchFamily="18" charset="0"/>
              </a:rPr>
              <a:t>                                                                                                       </a:t>
            </a:r>
            <a:r>
              <a:rPr lang="en-US" b="1" dirty="0" smtClean="0">
                <a:latin typeface="Cambria" pitchFamily="18" charset="0"/>
              </a:rPr>
              <a:t>Mr. ANIL SWAMI</a:t>
            </a:r>
            <a:endParaRPr lang="en-US" sz="2000" b="1" dirty="0">
              <a:latin typeface="Cambria" pitchFamily="18" charset="0"/>
            </a:endParaRPr>
          </a:p>
        </p:txBody>
      </p:sp>
    </p:spTree>
    <p:extLst>
      <p:ext uri="{BB962C8B-B14F-4D97-AF65-F5344CB8AC3E}">
        <p14:creationId xmlns:p14="http://schemas.microsoft.com/office/powerpoint/2010/main" val="38244494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449C117F-A86B-3D58-E1D3-E93FA04956FD}"/>
              </a:ext>
            </a:extLst>
          </p:cNvPr>
          <p:cNvSpPr>
            <a:spLocks noGrp="1"/>
          </p:cNvSpPr>
          <p:nvPr>
            <p:ph type="dt" sz="half" idx="10"/>
          </p:nvPr>
        </p:nvSpPr>
        <p:spPr/>
        <p:txBody>
          <a:bodyPr/>
          <a:lstStyle/>
          <a:p>
            <a:endParaRPr lang="en-IN"/>
          </a:p>
        </p:txBody>
      </p:sp>
      <p:sp>
        <p:nvSpPr>
          <p:cNvPr id="5" name="Slide Number Placeholder 4">
            <a:extLst>
              <a:ext uri="{FF2B5EF4-FFF2-40B4-BE49-F238E27FC236}">
                <a16:creationId xmlns:a16="http://schemas.microsoft.com/office/drawing/2014/main" xmlns="" id="{17AF14BE-0465-0A8C-76B5-E421A9D189EA}"/>
              </a:ext>
            </a:extLst>
          </p:cNvPr>
          <p:cNvSpPr>
            <a:spLocks noGrp="1"/>
          </p:cNvSpPr>
          <p:nvPr>
            <p:ph type="sldNum" sz="quarter" idx="12"/>
          </p:nvPr>
        </p:nvSpPr>
        <p:spPr/>
        <p:txBody>
          <a:bodyPr/>
          <a:lstStyle/>
          <a:p>
            <a:fld id="{88C909EF-151F-4BFD-B2E8-3CA63EA71F11}" type="slidenum">
              <a:rPr lang="en-IN" smtClean="0"/>
              <a:t>16</a:t>
            </a:fld>
            <a:endParaRPr lang="en-IN"/>
          </a:p>
        </p:txBody>
      </p:sp>
      <p:sp>
        <p:nvSpPr>
          <p:cNvPr id="3" name="TextBox 2">
            <a:extLst>
              <a:ext uri="{FF2B5EF4-FFF2-40B4-BE49-F238E27FC236}">
                <a16:creationId xmlns:a16="http://schemas.microsoft.com/office/drawing/2014/main" xmlns="" id="{550EF624-4905-D449-BBCD-CB155F388CD2}"/>
              </a:ext>
            </a:extLst>
          </p:cNvPr>
          <p:cNvSpPr txBox="1"/>
          <p:nvPr/>
        </p:nvSpPr>
        <p:spPr>
          <a:xfrm>
            <a:off x="245660" y="1269243"/>
            <a:ext cx="11668836" cy="4547527"/>
          </a:xfrm>
          <a:prstGeom prst="rect">
            <a:avLst/>
          </a:prstGeom>
          <a:noFill/>
        </p:spPr>
        <p:txBody>
          <a:bodyPr wrap="square">
            <a:spAutoFit/>
          </a:bodyPr>
          <a:lstStyle/>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By the mid-1950s, importance of soil management (soil and moisture conservation) was realized for improving the productivity of dryland and the ICAR established </a:t>
            </a:r>
            <a:r>
              <a:rPr lang="en-IN" sz="2800" u="sng" dirty="0">
                <a:effectLst/>
                <a:latin typeface="Times New Roman" panose="02020603050405020304" pitchFamily="18" charset="0"/>
                <a:ea typeface="Calibri" panose="020F0502020204030204" pitchFamily="34" charset="0"/>
                <a:cs typeface="Mangal" panose="02040503050203030202" pitchFamily="18" charset="0"/>
              </a:rPr>
              <a:t>eight Soil Conservation Research </a:t>
            </a:r>
            <a:r>
              <a:rPr lang="en-IN" sz="2800" u="sng" dirty="0" err="1">
                <a:effectLst/>
                <a:latin typeface="Times New Roman" panose="02020603050405020304" pitchFamily="18" charset="0"/>
                <a:ea typeface="Calibri" panose="020F0502020204030204" pitchFamily="34" charset="0"/>
                <a:cs typeface="Mangal" panose="02040503050203030202" pitchFamily="18" charset="0"/>
              </a:rPr>
              <a:t>Centers</a:t>
            </a:r>
            <a:r>
              <a:rPr lang="en-IN" sz="2800" dirty="0">
                <a:effectLst/>
                <a:latin typeface="Times New Roman" panose="02020603050405020304" pitchFamily="18" charset="0"/>
                <a:ea typeface="Calibri" panose="020F0502020204030204" pitchFamily="34" charset="0"/>
                <a:cs typeface="Mangal" panose="02040503050203030202" pitchFamily="18" charset="0"/>
              </a:rPr>
              <a:t> in 1954.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However, yield improvement was not more than 15-20 per cent over the basic yield of 200-400 kg/ha.</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Importance of short duration cultivars maturing within adequate soil moisture available period (crop growing period) was recognized during 1960s.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
        <p:nvSpPr>
          <p:cNvPr id="2" name="Rectangle 1">
            <a:extLst>
              <a:ext uri="{FF2B5EF4-FFF2-40B4-BE49-F238E27FC236}">
                <a16:creationId xmlns:a16="http://schemas.microsoft.com/office/drawing/2014/main" xmlns="" id="{D2DC8172-5825-352F-FCA1-4785C336C33F}"/>
              </a:ext>
            </a:extLst>
          </p:cNvPr>
          <p:cNvSpPr/>
          <p:nvPr/>
        </p:nvSpPr>
        <p:spPr>
          <a:xfrm>
            <a:off x="0" y="6527800"/>
            <a:ext cx="12192000" cy="33020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US" b="1" dirty="0">
                <a:latin typeface="Cambria" pitchFamily="18" charset="0"/>
              </a:rPr>
              <a:t>                                                                                                       </a:t>
            </a:r>
            <a:r>
              <a:rPr lang="en-US" b="1" dirty="0" smtClean="0">
                <a:latin typeface="Cambria" pitchFamily="18" charset="0"/>
              </a:rPr>
              <a:t>Mr. ANIL SWAMI</a:t>
            </a:r>
            <a:endParaRPr lang="en-US" sz="2000" b="1" dirty="0">
              <a:latin typeface="Cambria" pitchFamily="18" charset="0"/>
            </a:endParaRPr>
          </a:p>
        </p:txBody>
      </p:sp>
    </p:spTree>
    <p:extLst>
      <p:ext uri="{BB962C8B-B14F-4D97-AF65-F5344CB8AC3E}">
        <p14:creationId xmlns:p14="http://schemas.microsoft.com/office/powerpoint/2010/main" val="25929598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449C117F-A86B-3D58-E1D3-E93FA04956FD}"/>
              </a:ext>
            </a:extLst>
          </p:cNvPr>
          <p:cNvSpPr>
            <a:spLocks noGrp="1"/>
          </p:cNvSpPr>
          <p:nvPr>
            <p:ph type="dt" sz="half" idx="10"/>
          </p:nvPr>
        </p:nvSpPr>
        <p:spPr/>
        <p:txBody>
          <a:bodyPr/>
          <a:lstStyle/>
          <a:p>
            <a:endParaRPr lang="en-IN"/>
          </a:p>
        </p:txBody>
      </p:sp>
      <p:sp>
        <p:nvSpPr>
          <p:cNvPr id="5" name="Slide Number Placeholder 4">
            <a:extLst>
              <a:ext uri="{FF2B5EF4-FFF2-40B4-BE49-F238E27FC236}">
                <a16:creationId xmlns:a16="http://schemas.microsoft.com/office/drawing/2014/main" xmlns="" id="{17AF14BE-0465-0A8C-76B5-E421A9D189EA}"/>
              </a:ext>
            </a:extLst>
          </p:cNvPr>
          <p:cNvSpPr>
            <a:spLocks noGrp="1"/>
          </p:cNvSpPr>
          <p:nvPr>
            <p:ph type="sldNum" sz="quarter" idx="12"/>
          </p:nvPr>
        </p:nvSpPr>
        <p:spPr/>
        <p:txBody>
          <a:bodyPr/>
          <a:lstStyle/>
          <a:p>
            <a:fld id="{88C909EF-151F-4BFD-B2E8-3CA63EA71F11}" type="slidenum">
              <a:rPr lang="en-IN" smtClean="0"/>
              <a:t>17</a:t>
            </a:fld>
            <a:endParaRPr lang="en-IN"/>
          </a:p>
        </p:txBody>
      </p:sp>
      <p:sp>
        <p:nvSpPr>
          <p:cNvPr id="3" name="TextBox 2">
            <a:extLst>
              <a:ext uri="{FF2B5EF4-FFF2-40B4-BE49-F238E27FC236}">
                <a16:creationId xmlns:a16="http://schemas.microsoft.com/office/drawing/2014/main" xmlns="" id="{1E9BAF9F-4293-5D28-E89B-5D8CE11E4459}"/>
              </a:ext>
            </a:extLst>
          </p:cNvPr>
          <p:cNvSpPr txBox="1"/>
          <p:nvPr/>
        </p:nvSpPr>
        <p:spPr>
          <a:xfrm>
            <a:off x="122831" y="0"/>
            <a:ext cx="11928142" cy="7688451"/>
          </a:xfrm>
          <a:prstGeom prst="rect">
            <a:avLst/>
          </a:prstGeom>
          <a:noFill/>
        </p:spPr>
        <p:txBody>
          <a:bodyPr wrap="square">
            <a:spAutoFit/>
          </a:bodyPr>
          <a:lstStyle/>
          <a:p>
            <a:pPr marL="342900" lvl="0" indent="-342900" algn="just">
              <a:lnSpc>
                <a:spcPct val="20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The place of high yielding varieties and hybrids for </a:t>
            </a:r>
          </a:p>
          <a:p>
            <a:pPr lvl="0" algn="just">
              <a:lnSpc>
                <a:spcPct val="200000"/>
              </a:lnSpc>
            </a:pPr>
            <a:r>
              <a:rPr lang="en-IN" sz="2800" dirty="0">
                <a:latin typeface="Times New Roman" panose="02020603050405020304" pitchFamily="18" charset="0"/>
                <a:ea typeface="Calibri" panose="020F0502020204030204" pitchFamily="34" charset="0"/>
                <a:cs typeface="Mangal" panose="02040503050203030202" pitchFamily="18" charset="0"/>
              </a:rPr>
              <a:t>    </a:t>
            </a:r>
            <a:r>
              <a:rPr lang="en-IN" sz="2800" dirty="0">
                <a:effectLst/>
                <a:latin typeface="Times New Roman" panose="02020603050405020304" pitchFamily="18" charset="0"/>
                <a:ea typeface="Calibri" panose="020F0502020204030204" pitchFamily="34" charset="0"/>
                <a:cs typeface="Mangal" panose="02040503050203030202" pitchFamily="18" charset="0"/>
              </a:rPr>
              <a:t>yield advantage in dryland agriculture was realized in mid-1960s.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20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With the establishment of All India Coordinated Research Project for Dryland Agriculture (AICRPDA) in 1970, emphasis was shifted to multi-disciplinary approach to tackle the problem from several angles.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200000"/>
              </a:lnSpc>
              <a:spcAft>
                <a:spcPts val="800"/>
              </a:spcAft>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Similar efforts were initiated at ICR1SAT, Hyderabad in 1972. </a:t>
            </a:r>
          </a:p>
          <a:p>
            <a:pPr marL="342900" indent="-342900" algn="just">
              <a:lnSpc>
                <a:spcPct val="200000"/>
              </a:lnSpc>
              <a:spcAft>
                <a:spcPts val="800"/>
              </a:spcAft>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The ICAR selected 25 dryland agricultural </a:t>
            </a:r>
            <a:r>
              <a:rPr lang="en-IN" sz="2800" dirty="0" err="1">
                <a:effectLst/>
                <a:latin typeface="Times New Roman" panose="02020603050405020304" pitchFamily="18" charset="0"/>
                <a:ea typeface="Calibri" panose="020F0502020204030204" pitchFamily="34" charset="0"/>
                <a:cs typeface="Mangal" panose="02040503050203030202" pitchFamily="18" charset="0"/>
              </a:rPr>
              <a:t>centers</a:t>
            </a:r>
            <a:r>
              <a:rPr lang="en-IN" sz="2800" dirty="0">
                <a:effectLst/>
                <a:latin typeface="Times New Roman" panose="02020603050405020304" pitchFamily="18" charset="0"/>
                <a:ea typeface="Calibri" panose="020F0502020204030204" pitchFamily="34" charset="0"/>
                <a:cs typeface="Mangal" panose="02040503050203030202" pitchFamily="18" charset="0"/>
              </a:rPr>
              <a:t> all over the country on the basis of the moisture deficit, soil type and rainfall characteristics.</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endParaRPr lang="en-IN" sz="2400" dirty="0">
              <a:effectLst/>
              <a:latin typeface="Calibri" panose="020F0502020204030204" pitchFamily="34" charset="0"/>
              <a:ea typeface="Calibri" panose="020F0502020204030204" pitchFamily="34" charset="0"/>
              <a:cs typeface="Mangal" panose="02040503050203030202" pitchFamily="18" charset="0"/>
            </a:endParaRPr>
          </a:p>
        </p:txBody>
      </p:sp>
      <p:sp>
        <p:nvSpPr>
          <p:cNvPr id="2" name="Rectangle 1">
            <a:extLst>
              <a:ext uri="{FF2B5EF4-FFF2-40B4-BE49-F238E27FC236}">
                <a16:creationId xmlns:a16="http://schemas.microsoft.com/office/drawing/2014/main" xmlns="" id="{CE12527E-3EAF-8466-DDFA-84658CDF5F89}"/>
              </a:ext>
            </a:extLst>
          </p:cNvPr>
          <p:cNvSpPr/>
          <p:nvPr/>
        </p:nvSpPr>
        <p:spPr>
          <a:xfrm>
            <a:off x="0" y="6527800"/>
            <a:ext cx="12192000" cy="33020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US" b="1" dirty="0">
                <a:latin typeface="Cambria" pitchFamily="18" charset="0"/>
              </a:rPr>
              <a:t>                                                                                                       </a:t>
            </a:r>
            <a:r>
              <a:rPr lang="en-US" b="1" dirty="0" smtClean="0">
                <a:latin typeface="Cambria" pitchFamily="18" charset="0"/>
              </a:rPr>
              <a:t>Mr. ANIL SWAMI</a:t>
            </a:r>
            <a:endParaRPr lang="en-US" sz="2000" b="1" dirty="0">
              <a:latin typeface="Cambria" pitchFamily="18" charset="0"/>
            </a:endParaRPr>
          </a:p>
        </p:txBody>
      </p:sp>
    </p:spTree>
    <p:extLst>
      <p:ext uri="{BB962C8B-B14F-4D97-AF65-F5344CB8AC3E}">
        <p14:creationId xmlns:p14="http://schemas.microsoft.com/office/powerpoint/2010/main" val="41237571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449C117F-A86B-3D58-E1D3-E93FA04956FD}"/>
              </a:ext>
            </a:extLst>
          </p:cNvPr>
          <p:cNvSpPr>
            <a:spLocks noGrp="1"/>
          </p:cNvSpPr>
          <p:nvPr>
            <p:ph type="dt" sz="half" idx="10"/>
          </p:nvPr>
        </p:nvSpPr>
        <p:spPr/>
        <p:txBody>
          <a:bodyPr/>
          <a:lstStyle/>
          <a:p>
            <a:endParaRPr lang="en-IN"/>
          </a:p>
        </p:txBody>
      </p:sp>
      <p:sp>
        <p:nvSpPr>
          <p:cNvPr id="5" name="Slide Number Placeholder 4">
            <a:extLst>
              <a:ext uri="{FF2B5EF4-FFF2-40B4-BE49-F238E27FC236}">
                <a16:creationId xmlns:a16="http://schemas.microsoft.com/office/drawing/2014/main" xmlns="" id="{17AF14BE-0465-0A8C-76B5-E421A9D189EA}"/>
              </a:ext>
            </a:extLst>
          </p:cNvPr>
          <p:cNvSpPr>
            <a:spLocks noGrp="1"/>
          </p:cNvSpPr>
          <p:nvPr>
            <p:ph type="sldNum" sz="quarter" idx="12"/>
          </p:nvPr>
        </p:nvSpPr>
        <p:spPr/>
        <p:txBody>
          <a:bodyPr/>
          <a:lstStyle/>
          <a:p>
            <a:fld id="{88C909EF-151F-4BFD-B2E8-3CA63EA71F11}" type="slidenum">
              <a:rPr lang="en-IN" smtClean="0"/>
              <a:t>18</a:t>
            </a:fld>
            <a:endParaRPr lang="en-IN"/>
          </a:p>
        </p:txBody>
      </p:sp>
      <p:sp>
        <p:nvSpPr>
          <p:cNvPr id="3" name="TextBox 2">
            <a:extLst>
              <a:ext uri="{FF2B5EF4-FFF2-40B4-BE49-F238E27FC236}">
                <a16:creationId xmlns:a16="http://schemas.microsoft.com/office/drawing/2014/main" xmlns="" id="{76A63ECE-0BFB-7756-A4FC-FCAF33E5BD51}"/>
              </a:ext>
            </a:extLst>
          </p:cNvPr>
          <p:cNvSpPr txBox="1"/>
          <p:nvPr/>
        </p:nvSpPr>
        <p:spPr>
          <a:xfrm>
            <a:off x="286603" y="427186"/>
            <a:ext cx="10372297" cy="1315873"/>
          </a:xfrm>
          <a:prstGeom prst="rect">
            <a:avLst/>
          </a:prstGeom>
          <a:noFill/>
        </p:spPr>
        <p:txBody>
          <a:bodyPr wrap="square">
            <a:spAutoFit/>
          </a:bodyPr>
          <a:lstStyle/>
          <a:p>
            <a:pPr algn="just">
              <a:lnSpc>
                <a:spcPct val="150000"/>
              </a:lnSpc>
              <a:spcAft>
                <a:spcPts val="800"/>
              </a:spcAft>
            </a:pPr>
            <a:r>
              <a:rPr lang="en-IN" sz="2800" b="1" dirty="0">
                <a:effectLst/>
                <a:latin typeface="Times New Roman" panose="02020603050405020304" pitchFamily="18" charset="0"/>
                <a:ea typeface="Calibri" panose="020F0502020204030204" pitchFamily="34" charset="0"/>
                <a:cs typeface="Mangal" panose="02040503050203030202" pitchFamily="18" charset="0"/>
              </a:rPr>
              <a:t>The chronology of major events in dryland agricultural research in India is as follows:</a:t>
            </a:r>
            <a:r>
              <a:rPr lang="en-IN" sz="2800" dirty="0">
                <a:effectLst/>
                <a:latin typeface="Times New Roman" panose="02020603050405020304" pitchFamily="18" charset="0"/>
                <a:ea typeface="Calibri" panose="020F0502020204030204" pitchFamily="34" charset="0"/>
                <a:cs typeface="Mangal" panose="02040503050203030202" pitchFamily="18" charset="0"/>
              </a:rPr>
              <a:t>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graphicFrame>
        <p:nvGraphicFramePr>
          <p:cNvPr id="6" name="Table 5">
            <a:extLst>
              <a:ext uri="{FF2B5EF4-FFF2-40B4-BE49-F238E27FC236}">
                <a16:creationId xmlns:a16="http://schemas.microsoft.com/office/drawing/2014/main" xmlns="" id="{65A4E86D-8BFC-60C4-36B8-7BD6E9947C26}"/>
              </a:ext>
            </a:extLst>
          </p:cNvPr>
          <p:cNvGraphicFramePr>
            <a:graphicFrameLocks noGrp="1"/>
          </p:cNvGraphicFramePr>
          <p:nvPr>
            <p:extLst>
              <p:ext uri="{D42A27DB-BD31-4B8C-83A1-F6EECF244321}">
                <p14:modId xmlns:p14="http://schemas.microsoft.com/office/powerpoint/2010/main" val="3313768959"/>
              </p:ext>
            </p:extLst>
          </p:nvPr>
        </p:nvGraphicFramePr>
        <p:xfrm>
          <a:off x="500418" y="2137345"/>
          <a:ext cx="11191164" cy="4389120"/>
        </p:xfrm>
        <a:graphic>
          <a:graphicData uri="http://schemas.openxmlformats.org/drawingml/2006/table">
            <a:tbl>
              <a:tblPr firstRow="1" firstCol="1" bandRow="1">
                <a:tableStyleId>{5C22544A-7EE6-4342-B048-85BDC9FD1C3A}</a:tableStyleId>
              </a:tblPr>
              <a:tblGrid>
                <a:gridCol w="1226361">
                  <a:extLst>
                    <a:ext uri="{9D8B030D-6E8A-4147-A177-3AD203B41FA5}">
                      <a16:colId xmlns:a16="http://schemas.microsoft.com/office/drawing/2014/main" xmlns="" val="835661894"/>
                    </a:ext>
                  </a:extLst>
                </a:gridCol>
                <a:gridCol w="9964803">
                  <a:extLst>
                    <a:ext uri="{9D8B030D-6E8A-4147-A177-3AD203B41FA5}">
                      <a16:colId xmlns:a16="http://schemas.microsoft.com/office/drawing/2014/main" xmlns="" val="792459628"/>
                    </a:ext>
                  </a:extLst>
                </a:gridCol>
              </a:tblGrid>
              <a:tr h="0">
                <a:tc>
                  <a:txBody>
                    <a:bodyPr/>
                    <a:lstStyle/>
                    <a:p>
                      <a:pPr algn="just">
                        <a:lnSpc>
                          <a:spcPct val="150000"/>
                        </a:lnSpc>
                        <a:spcAft>
                          <a:spcPts val="800"/>
                        </a:spcAft>
                      </a:pPr>
                      <a:r>
                        <a:rPr lang="en-IN" sz="2400" b="0">
                          <a:effectLst/>
                        </a:rPr>
                        <a:t>1880</a:t>
                      </a:r>
                      <a:endParaRPr lang="en-IN" sz="1800" b="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50000"/>
                        </a:lnSpc>
                        <a:spcAft>
                          <a:spcPts val="800"/>
                        </a:spcAft>
                      </a:pPr>
                      <a:r>
                        <a:rPr lang="en-IN" sz="2400" b="0">
                          <a:effectLst/>
                        </a:rPr>
                        <a:t>The First Famine Commission was appointed by the then British Empire to suggest ways and means to offset the adverse effects of recurring droughts, which country faced from 1860 onwards. An important recommendation of the commission was to set up protective irrigation project.</a:t>
                      </a:r>
                      <a:endParaRPr lang="en-IN" sz="1800" b="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xmlns="" val="4099802861"/>
                  </a:ext>
                </a:extLst>
              </a:tr>
              <a:tr h="0">
                <a:tc>
                  <a:txBody>
                    <a:bodyPr/>
                    <a:lstStyle/>
                    <a:p>
                      <a:pPr algn="just">
                        <a:lnSpc>
                          <a:spcPct val="150000"/>
                        </a:lnSpc>
                        <a:spcAft>
                          <a:spcPts val="800"/>
                        </a:spcAft>
                      </a:pPr>
                      <a:r>
                        <a:rPr lang="en-IN" sz="2400" b="0">
                          <a:effectLst/>
                        </a:rPr>
                        <a:t>1920</a:t>
                      </a:r>
                      <a:endParaRPr lang="en-IN" sz="1800" b="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50000"/>
                        </a:lnSpc>
                        <a:spcAft>
                          <a:spcPts val="800"/>
                        </a:spcAft>
                      </a:pPr>
                      <a:r>
                        <a:rPr lang="en-IN" sz="2400" b="0">
                          <a:effectLst/>
                        </a:rPr>
                        <a:t>The Royal Commission on Agriculture stressed the need for scarcity tract development.</a:t>
                      </a:r>
                      <a:endParaRPr lang="en-IN" sz="1800" b="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xmlns="" val="4287235614"/>
                  </a:ext>
                </a:extLst>
              </a:tr>
              <a:tr h="0">
                <a:tc>
                  <a:txBody>
                    <a:bodyPr/>
                    <a:lstStyle/>
                    <a:p>
                      <a:pPr algn="just">
                        <a:lnSpc>
                          <a:spcPct val="150000"/>
                        </a:lnSpc>
                        <a:spcAft>
                          <a:spcPts val="800"/>
                        </a:spcAft>
                      </a:pPr>
                      <a:r>
                        <a:rPr lang="en-IN" sz="2400" b="0">
                          <a:effectLst/>
                        </a:rPr>
                        <a:t>1923</a:t>
                      </a:r>
                      <a:endParaRPr lang="en-IN" sz="1800" b="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50000"/>
                        </a:lnSpc>
                        <a:spcAft>
                          <a:spcPts val="800"/>
                        </a:spcAft>
                      </a:pPr>
                      <a:r>
                        <a:rPr lang="en-IN" sz="2400" b="0" dirty="0">
                          <a:effectLst/>
                        </a:rPr>
                        <a:t>Imperial Council of Agricultural Research sanctioned six schemes and established the first Dryland Research Station at Manjari (Pune) by Tamhane.</a:t>
                      </a:r>
                      <a:endParaRPr lang="en-IN" sz="1800" b="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xmlns="" val="473918855"/>
                  </a:ext>
                </a:extLst>
              </a:tr>
            </a:tbl>
          </a:graphicData>
        </a:graphic>
      </p:graphicFrame>
      <p:sp>
        <p:nvSpPr>
          <p:cNvPr id="2" name="Rectangle 1">
            <a:extLst>
              <a:ext uri="{FF2B5EF4-FFF2-40B4-BE49-F238E27FC236}">
                <a16:creationId xmlns:a16="http://schemas.microsoft.com/office/drawing/2014/main" xmlns="" id="{442C8126-E4B4-6B02-2B75-14DF689A50DD}"/>
              </a:ext>
            </a:extLst>
          </p:cNvPr>
          <p:cNvSpPr/>
          <p:nvPr/>
        </p:nvSpPr>
        <p:spPr>
          <a:xfrm>
            <a:off x="0" y="6527800"/>
            <a:ext cx="12192000" cy="33020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US" b="1" dirty="0">
                <a:latin typeface="Cambria" pitchFamily="18" charset="0"/>
              </a:rPr>
              <a:t>                                                                                                       </a:t>
            </a:r>
            <a:r>
              <a:rPr lang="en-US" b="1" dirty="0" smtClean="0">
                <a:latin typeface="Cambria" pitchFamily="18" charset="0"/>
              </a:rPr>
              <a:t>Mr. ANIL SWAMI</a:t>
            </a:r>
            <a:endParaRPr lang="en-US" sz="2000" b="1" dirty="0">
              <a:latin typeface="Cambria" pitchFamily="18" charset="0"/>
            </a:endParaRPr>
          </a:p>
        </p:txBody>
      </p:sp>
    </p:spTree>
    <p:extLst>
      <p:ext uri="{BB962C8B-B14F-4D97-AF65-F5344CB8AC3E}">
        <p14:creationId xmlns:p14="http://schemas.microsoft.com/office/powerpoint/2010/main" val="5141421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449C117F-A86B-3D58-E1D3-E93FA04956FD}"/>
              </a:ext>
            </a:extLst>
          </p:cNvPr>
          <p:cNvSpPr>
            <a:spLocks noGrp="1"/>
          </p:cNvSpPr>
          <p:nvPr>
            <p:ph type="dt" sz="half" idx="10"/>
          </p:nvPr>
        </p:nvSpPr>
        <p:spPr/>
        <p:txBody>
          <a:bodyPr/>
          <a:lstStyle/>
          <a:p>
            <a:endParaRPr lang="en-IN"/>
          </a:p>
        </p:txBody>
      </p:sp>
      <p:sp>
        <p:nvSpPr>
          <p:cNvPr id="5" name="Slide Number Placeholder 4">
            <a:extLst>
              <a:ext uri="{FF2B5EF4-FFF2-40B4-BE49-F238E27FC236}">
                <a16:creationId xmlns:a16="http://schemas.microsoft.com/office/drawing/2014/main" xmlns="" id="{17AF14BE-0465-0A8C-76B5-E421A9D189EA}"/>
              </a:ext>
            </a:extLst>
          </p:cNvPr>
          <p:cNvSpPr>
            <a:spLocks noGrp="1"/>
          </p:cNvSpPr>
          <p:nvPr>
            <p:ph type="sldNum" sz="quarter" idx="12"/>
          </p:nvPr>
        </p:nvSpPr>
        <p:spPr/>
        <p:txBody>
          <a:bodyPr/>
          <a:lstStyle/>
          <a:p>
            <a:fld id="{88C909EF-151F-4BFD-B2E8-3CA63EA71F11}" type="slidenum">
              <a:rPr lang="en-IN" smtClean="0"/>
              <a:t>19</a:t>
            </a:fld>
            <a:endParaRPr lang="en-IN"/>
          </a:p>
        </p:txBody>
      </p:sp>
      <p:graphicFrame>
        <p:nvGraphicFramePr>
          <p:cNvPr id="2" name="Table 1">
            <a:extLst>
              <a:ext uri="{FF2B5EF4-FFF2-40B4-BE49-F238E27FC236}">
                <a16:creationId xmlns:a16="http://schemas.microsoft.com/office/drawing/2014/main" xmlns="" id="{0918AA81-B52E-3DF8-2907-5BBB4EE5D277}"/>
              </a:ext>
            </a:extLst>
          </p:cNvPr>
          <p:cNvGraphicFramePr>
            <a:graphicFrameLocks noGrp="1"/>
          </p:cNvGraphicFramePr>
          <p:nvPr>
            <p:extLst>
              <p:ext uri="{D42A27DB-BD31-4B8C-83A1-F6EECF244321}">
                <p14:modId xmlns:p14="http://schemas.microsoft.com/office/powerpoint/2010/main" val="1318750521"/>
              </p:ext>
            </p:extLst>
          </p:nvPr>
        </p:nvGraphicFramePr>
        <p:xfrm>
          <a:off x="384412" y="1405720"/>
          <a:ext cx="11423176" cy="4876800"/>
        </p:xfrm>
        <a:graphic>
          <a:graphicData uri="http://schemas.openxmlformats.org/drawingml/2006/table">
            <a:tbl>
              <a:tblPr firstRow="1" firstCol="1" bandRow="1">
                <a:tableStyleId>{5C22544A-7EE6-4342-B048-85BDC9FD1C3A}</a:tableStyleId>
              </a:tblPr>
              <a:tblGrid>
                <a:gridCol w="1251786">
                  <a:extLst>
                    <a:ext uri="{9D8B030D-6E8A-4147-A177-3AD203B41FA5}">
                      <a16:colId xmlns:a16="http://schemas.microsoft.com/office/drawing/2014/main" xmlns="" val="4090743085"/>
                    </a:ext>
                  </a:extLst>
                </a:gridCol>
                <a:gridCol w="10171390">
                  <a:extLst>
                    <a:ext uri="{9D8B030D-6E8A-4147-A177-3AD203B41FA5}">
                      <a16:colId xmlns:a16="http://schemas.microsoft.com/office/drawing/2014/main" xmlns="" val="2418143552"/>
                    </a:ext>
                  </a:extLst>
                </a:gridCol>
              </a:tblGrid>
              <a:tr h="587075">
                <a:tc>
                  <a:txBody>
                    <a:bodyPr/>
                    <a:lstStyle/>
                    <a:p>
                      <a:pPr algn="just">
                        <a:lnSpc>
                          <a:spcPct val="200000"/>
                        </a:lnSpc>
                        <a:spcAft>
                          <a:spcPts val="800"/>
                        </a:spcAft>
                      </a:pPr>
                      <a:r>
                        <a:rPr lang="en-IN" sz="3200">
                          <a:effectLst/>
                        </a:rPr>
                        <a:t>1953</a:t>
                      </a:r>
                      <a:endParaRPr lang="en-IN" sz="2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3200">
                          <a:effectLst/>
                        </a:rPr>
                        <a:t>Establishing Central Soil Conservation Board.</a:t>
                      </a:r>
                      <a:endParaRPr lang="en-IN" sz="2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xmlns="" val="163469056"/>
                  </a:ext>
                </a:extLst>
              </a:tr>
              <a:tr h="1241835">
                <a:tc>
                  <a:txBody>
                    <a:bodyPr/>
                    <a:lstStyle/>
                    <a:p>
                      <a:pPr algn="just">
                        <a:lnSpc>
                          <a:spcPct val="200000"/>
                        </a:lnSpc>
                        <a:spcAft>
                          <a:spcPts val="800"/>
                        </a:spcAft>
                      </a:pPr>
                      <a:r>
                        <a:rPr lang="en-IN" sz="3200">
                          <a:effectLst/>
                        </a:rPr>
                        <a:t>1954</a:t>
                      </a:r>
                      <a:endParaRPr lang="en-IN" sz="2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3200">
                          <a:effectLst/>
                        </a:rPr>
                        <a:t>The Central Soil and Water Conservation Research and Training Institute at Dehradun.</a:t>
                      </a:r>
                      <a:endParaRPr lang="en-IN" sz="2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xmlns="" val="3234148633"/>
                  </a:ext>
                </a:extLst>
              </a:tr>
              <a:tr h="1241835">
                <a:tc>
                  <a:txBody>
                    <a:bodyPr/>
                    <a:lstStyle/>
                    <a:p>
                      <a:pPr algn="just">
                        <a:lnSpc>
                          <a:spcPct val="200000"/>
                        </a:lnSpc>
                        <a:spcAft>
                          <a:spcPts val="800"/>
                        </a:spcAft>
                      </a:pPr>
                      <a:r>
                        <a:rPr lang="en-IN" sz="3200">
                          <a:effectLst/>
                        </a:rPr>
                        <a:t>1959</a:t>
                      </a:r>
                      <a:endParaRPr lang="en-IN" sz="2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200000"/>
                        </a:lnSpc>
                        <a:spcAft>
                          <a:spcPts val="800"/>
                        </a:spcAft>
                      </a:pPr>
                      <a:r>
                        <a:rPr lang="en-IN" sz="3200" dirty="0">
                          <a:effectLst/>
                        </a:rPr>
                        <a:t>Central Arid Zone Research Institute (CAZRI) was established at Jodhpur to tackle the problems of arid </a:t>
                      </a:r>
                      <a:r>
                        <a:rPr lang="en-IN" sz="3200" dirty="0" err="1">
                          <a:effectLst/>
                        </a:rPr>
                        <a:t>agro</a:t>
                      </a:r>
                      <a:r>
                        <a:rPr lang="en-IN" sz="3200" dirty="0">
                          <a:effectLst/>
                        </a:rPr>
                        <a:t>-ecosystem.</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xmlns="" val="1691189605"/>
                  </a:ext>
                </a:extLst>
              </a:tr>
            </a:tbl>
          </a:graphicData>
        </a:graphic>
      </p:graphicFrame>
      <p:sp>
        <p:nvSpPr>
          <p:cNvPr id="3" name="Rectangle 2">
            <a:extLst>
              <a:ext uri="{FF2B5EF4-FFF2-40B4-BE49-F238E27FC236}">
                <a16:creationId xmlns:a16="http://schemas.microsoft.com/office/drawing/2014/main" xmlns="" id="{2D0FBB74-48DE-3F78-FC73-4162BAF0DFB4}"/>
              </a:ext>
            </a:extLst>
          </p:cNvPr>
          <p:cNvSpPr/>
          <p:nvPr/>
        </p:nvSpPr>
        <p:spPr>
          <a:xfrm>
            <a:off x="0" y="6527800"/>
            <a:ext cx="12192000" cy="33020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US" b="1" dirty="0">
                <a:latin typeface="Cambria" pitchFamily="18" charset="0"/>
              </a:rPr>
              <a:t>                                                                                                       </a:t>
            </a:r>
            <a:r>
              <a:rPr lang="en-US" b="1" dirty="0" smtClean="0">
                <a:latin typeface="Cambria" pitchFamily="18" charset="0"/>
              </a:rPr>
              <a:t>Mr. ANIL SWAMI</a:t>
            </a:r>
            <a:endParaRPr lang="en-US" sz="2000" b="1" dirty="0">
              <a:latin typeface="Cambria" pitchFamily="18" charset="0"/>
            </a:endParaRPr>
          </a:p>
        </p:txBody>
      </p:sp>
    </p:spTree>
    <p:extLst>
      <p:ext uri="{BB962C8B-B14F-4D97-AF65-F5344CB8AC3E}">
        <p14:creationId xmlns:p14="http://schemas.microsoft.com/office/powerpoint/2010/main" val="1919636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9893" y="889348"/>
            <a:ext cx="10515600" cy="5362771"/>
          </a:xfrm>
        </p:spPr>
        <p:txBody>
          <a:bodyPr>
            <a:normAutofit/>
          </a:bodyPr>
          <a:lstStyle/>
          <a:p>
            <a:pPr marL="0" indent="0">
              <a:buNone/>
            </a:pPr>
            <a:r>
              <a:rPr lang="en-US" sz="4800" b="1" dirty="0" smtClean="0"/>
              <a:t>Objective:-</a:t>
            </a:r>
            <a:endParaRPr lang="en-IN" dirty="0"/>
          </a:p>
          <a:p>
            <a:r>
              <a:rPr lang="en-US" dirty="0" smtClean="0"/>
              <a:t>Tell </a:t>
            </a:r>
            <a:r>
              <a:rPr lang="en-US" dirty="0"/>
              <a:t>the soil and climatic conditions prevalent in </a:t>
            </a:r>
            <a:r>
              <a:rPr lang="en-US" dirty="0" err="1"/>
              <a:t>rainfed</a:t>
            </a:r>
            <a:r>
              <a:rPr lang="en-US" dirty="0"/>
              <a:t> areas. </a:t>
            </a:r>
          </a:p>
          <a:p>
            <a:r>
              <a:rPr lang="en-US" dirty="0" smtClean="0"/>
              <a:t>Interpret </a:t>
            </a:r>
            <a:r>
              <a:rPr lang="en-US" dirty="0"/>
              <a:t>various water harvesting techniques and their efficient utilization. </a:t>
            </a:r>
          </a:p>
          <a:p>
            <a:r>
              <a:rPr lang="en-US" dirty="0" smtClean="0"/>
              <a:t>Apply </a:t>
            </a:r>
            <a:r>
              <a:rPr lang="en-US" dirty="0"/>
              <a:t>contingent crop planning for aberrant weather conditions. </a:t>
            </a:r>
          </a:p>
          <a:p>
            <a:r>
              <a:rPr lang="en-US" dirty="0" smtClean="0"/>
              <a:t>Examine </a:t>
            </a:r>
            <a:r>
              <a:rPr lang="en-US" dirty="0"/>
              <a:t>the seasonal rainfall and different types of watershed and its components. </a:t>
            </a:r>
          </a:p>
          <a:p>
            <a:r>
              <a:rPr lang="en-US" dirty="0" smtClean="0"/>
              <a:t>Select </a:t>
            </a:r>
            <a:r>
              <a:rPr lang="en-US" dirty="0"/>
              <a:t>soil and water conservation techniques to avoid their losses. </a:t>
            </a:r>
            <a:r>
              <a:rPr lang="en-IN" dirty="0"/>
              <a:t>	</a:t>
            </a:r>
          </a:p>
          <a:p>
            <a:endParaRPr lang="en-IN" dirty="0"/>
          </a:p>
        </p:txBody>
      </p:sp>
      <p:sp>
        <p:nvSpPr>
          <p:cNvPr id="4" name="Date Placeholder 3"/>
          <p:cNvSpPr>
            <a:spLocks noGrp="1"/>
          </p:cNvSpPr>
          <p:nvPr>
            <p:ph type="dt" sz="half" idx="10"/>
          </p:nvPr>
        </p:nvSpPr>
        <p:spPr/>
        <p:txBody>
          <a:bodyPr/>
          <a:lstStyle/>
          <a:p>
            <a:endParaRPr lang="en-IN" dirty="0"/>
          </a:p>
        </p:txBody>
      </p:sp>
      <p:sp>
        <p:nvSpPr>
          <p:cNvPr id="5" name="Slide Number Placeholder 4"/>
          <p:cNvSpPr>
            <a:spLocks noGrp="1"/>
          </p:cNvSpPr>
          <p:nvPr>
            <p:ph type="sldNum" sz="quarter" idx="12"/>
          </p:nvPr>
        </p:nvSpPr>
        <p:spPr/>
        <p:txBody>
          <a:bodyPr/>
          <a:lstStyle/>
          <a:p>
            <a:fld id="{88C909EF-151F-4BFD-B2E8-3CA63EA71F11}" type="slidenum">
              <a:rPr lang="en-IN" smtClean="0"/>
              <a:t>2</a:t>
            </a:fld>
            <a:endParaRPr lang="en-IN"/>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357938"/>
            <a:ext cx="12199938" cy="500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630784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449C117F-A86B-3D58-E1D3-E93FA04956FD}"/>
              </a:ext>
            </a:extLst>
          </p:cNvPr>
          <p:cNvSpPr>
            <a:spLocks noGrp="1"/>
          </p:cNvSpPr>
          <p:nvPr>
            <p:ph type="dt" sz="half" idx="10"/>
          </p:nvPr>
        </p:nvSpPr>
        <p:spPr/>
        <p:txBody>
          <a:bodyPr/>
          <a:lstStyle/>
          <a:p>
            <a:endParaRPr lang="en-IN"/>
          </a:p>
        </p:txBody>
      </p:sp>
      <p:sp>
        <p:nvSpPr>
          <p:cNvPr id="5" name="Slide Number Placeholder 4">
            <a:extLst>
              <a:ext uri="{FF2B5EF4-FFF2-40B4-BE49-F238E27FC236}">
                <a16:creationId xmlns:a16="http://schemas.microsoft.com/office/drawing/2014/main" xmlns="" id="{17AF14BE-0465-0A8C-76B5-E421A9D189EA}"/>
              </a:ext>
            </a:extLst>
          </p:cNvPr>
          <p:cNvSpPr>
            <a:spLocks noGrp="1"/>
          </p:cNvSpPr>
          <p:nvPr>
            <p:ph type="sldNum" sz="quarter" idx="12"/>
          </p:nvPr>
        </p:nvSpPr>
        <p:spPr/>
        <p:txBody>
          <a:bodyPr/>
          <a:lstStyle/>
          <a:p>
            <a:fld id="{88C909EF-151F-4BFD-B2E8-3CA63EA71F11}" type="slidenum">
              <a:rPr lang="en-IN" smtClean="0"/>
              <a:t>20</a:t>
            </a:fld>
            <a:endParaRPr lang="en-IN"/>
          </a:p>
        </p:txBody>
      </p:sp>
      <p:graphicFrame>
        <p:nvGraphicFramePr>
          <p:cNvPr id="2" name="Table 1">
            <a:extLst>
              <a:ext uri="{FF2B5EF4-FFF2-40B4-BE49-F238E27FC236}">
                <a16:creationId xmlns:a16="http://schemas.microsoft.com/office/drawing/2014/main" xmlns="" id="{5017BE5B-E971-07B8-66AA-2D41089681ED}"/>
              </a:ext>
            </a:extLst>
          </p:cNvPr>
          <p:cNvGraphicFramePr>
            <a:graphicFrameLocks noGrp="1"/>
          </p:cNvGraphicFramePr>
          <p:nvPr>
            <p:extLst>
              <p:ext uri="{D42A27DB-BD31-4B8C-83A1-F6EECF244321}">
                <p14:modId xmlns:p14="http://schemas.microsoft.com/office/powerpoint/2010/main" val="1747212285"/>
              </p:ext>
            </p:extLst>
          </p:nvPr>
        </p:nvGraphicFramePr>
        <p:xfrm>
          <a:off x="282054" y="1214651"/>
          <a:ext cx="11627892" cy="5120640"/>
        </p:xfrm>
        <a:graphic>
          <a:graphicData uri="http://schemas.openxmlformats.org/drawingml/2006/table">
            <a:tbl>
              <a:tblPr firstRow="1" firstCol="1" bandRow="1">
                <a:tableStyleId>{5C22544A-7EE6-4342-B048-85BDC9FD1C3A}</a:tableStyleId>
              </a:tblPr>
              <a:tblGrid>
                <a:gridCol w="1274218">
                  <a:extLst>
                    <a:ext uri="{9D8B030D-6E8A-4147-A177-3AD203B41FA5}">
                      <a16:colId xmlns:a16="http://schemas.microsoft.com/office/drawing/2014/main" xmlns="" val="4155423631"/>
                    </a:ext>
                  </a:extLst>
                </a:gridCol>
                <a:gridCol w="10353674">
                  <a:extLst>
                    <a:ext uri="{9D8B030D-6E8A-4147-A177-3AD203B41FA5}">
                      <a16:colId xmlns:a16="http://schemas.microsoft.com/office/drawing/2014/main" xmlns="" val="798031248"/>
                    </a:ext>
                  </a:extLst>
                </a:gridCol>
              </a:tblGrid>
              <a:tr h="2486782">
                <a:tc>
                  <a:txBody>
                    <a:bodyPr/>
                    <a:lstStyle/>
                    <a:p>
                      <a:pPr algn="just">
                        <a:lnSpc>
                          <a:spcPct val="150000"/>
                        </a:lnSpc>
                        <a:spcAft>
                          <a:spcPts val="800"/>
                        </a:spcAft>
                      </a:pPr>
                      <a:r>
                        <a:rPr lang="en-IN" sz="2800">
                          <a:effectLst/>
                        </a:rPr>
                        <a:t>1970</a:t>
                      </a:r>
                      <a:endParaRPr lang="en-IN" sz="20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50000"/>
                        </a:lnSpc>
                        <a:spcAft>
                          <a:spcPts val="800"/>
                        </a:spcAft>
                      </a:pPr>
                      <a:r>
                        <a:rPr lang="en-IN" sz="2800">
                          <a:effectLst/>
                        </a:rPr>
                        <a:t>All India Coordinated Research Project for Dryland Agriculture (AICRPDA) in 23 locations (now 25) with the support from Canadian International Development Agency through an instrument of bilateral collaboration signed between the Governments of India and Canada (up to 1987).</a:t>
                      </a:r>
                      <a:endParaRPr lang="en-IN" sz="20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xmlns="" val="2340158655"/>
                  </a:ext>
                </a:extLst>
              </a:tr>
              <a:tr h="1471069">
                <a:tc>
                  <a:txBody>
                    <a:bodyPr/>
                    <a:lstStyle/>
                    <a:p>
                      <a:pPr algn="just">
                        <a:lnSpc>
                          <a:spcPct val="150000"/>
                        </a:lnSpc>
                        <a:spcAft>
                          <a:spcPts val="800"/>
                        </a:spcAft>
                      </a:pPr>
                      <a:r>
                        <a:rPr lang="en-IN" sz="2800">
                          <a:effectLst/>
                        </a:rPr>
                        <a:t>1972</a:t>
                      </a:r>
                      <a:endParaRPr lang="en-IN" sz="20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50000"/>
                        </a:lnSpc>
                        <a:spcAft>
                          <a:spcPts val="800"/>
                        </a:spcAft>
                      </a:pPr>
                      <a:r>
                        <a:rPr lang="en-IN" sz="2800" dirty="0">
                          <a:effectLst/>
                        </a:rPr>
                        <a:t>The Consultative Group on International Agricultural Research (CGIAR) established the International Crops Research Institute for the Semi-Arid Tropics (ICRISAT) at Hyderabad</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xmlns="" val="3080862462"/>
                  </a:ext>
                </a:extLst>
              </a:tr>
            </a:tbl>
          </a:graphicData>
        </a:graphic>
      </p:graphicFrame>
      <p:sp>
        <p:nvSpPr>
          <p:cNvPr id="3" name="Rectangle 2">
            <a:extLst>
              <a:ext uri="{FF2B5EF4-FFF2-40B4-BE49-F238E27FC236}">
                <a16:creationId xmlns:a16="http://schemas.microsoft.com/office/drawing/2014/main" xmlns="" id="{22034419-BE8B-A064-D03C-5E0E6567348E}"/>
              </a:ext>
            </a:extLst>
          </p:cNvPr>
          <p:cNvSpPr/>
          <p:nvPr/>
        </p:nvSpPr>
        <p:spPr>
          <a:xfrm>
            <a:off x="0" y="6527800"/>
            <a:ext cx="12192000" cy="33020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US" b="1" dirty="0">
                <a:latin typeface="Cambria" pitchFamily="18" charset="0"/>
              </a:rPr>
              <a:t>                                                                                                       </a:t>
            </a:r>
            <a:r>
              <a:rPr lang="en-US" b="1" dirty="0" smtClean="0">
                <a:latin typeface="Cambria" pitchFamily="18" charset="0"/>
              </a:rPr>
              <a:t>Mr. ANIL SWAMI</a:t>
            </a:r>
            <a:endParaRPr lang="en-US" sz="2000" b="1" dirty="0">
              <a:latin typeface="Cambria" pitchFamily="18" charset="0"/>
            </a:endParaRPr>
          </a:p>
        </p:txBody>
      </p:sp>
    </p:spTree>
    <p:extLst>
      <p:ext uri="{BB962C8B-B14F-4D97-AF65-F5344CB8AC3E}">
        <p14:creationId xmlns:p14="http://schemas.microsoft.com/office/powerpoint/2010/main" val="13553932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449C117F-A86B-3D58-E1D3-E93FA04956FD}"/>
              </a:ext>
            </a:extLst>
          </p:cNvPr>
          <p:cNvSpPr>
            <a:spLocks noGrp="1"/>
          </p:cNvSpPr>
          <p:nvPr>
            <p:ph type="dt" sz="half" idx="10"/>
          </p:nvPr>
        </p:nvSpPr>
        <p:spPr/>
        <p:txBody>
          <a:bodyPr/>
          <a:lstStyle/>
          <a:p>
            <a:endParaRPr lang="en-IN"/>
          </a:p>
        </p:txBody>
      </p:sp>
      <p:sp>
        <p:nvSpPr>
          <p:cNvPr id="5" name="Slide Number Placeholder 4">
            <a:extLst>
              <a:ext uri="{FF2B5EF4-FFF2-40B4-BE49-F238E27FC236}">
                <a16:creationId xmlns:a16="http://schemas.microsoft.com/office/drawing/2014/main" xmlns="" id="{17AF14BE-0465-0A8C-76B5-E421A9D189EA}"/>
              </a:ext>
            </a:extLst>
          </p:cNvPr>
          <p:cNvSpPr>
            <a:spLocks noGrp="1"/>
          </p:cNvSpPr>
          <p:nvPr>
            <p:ph type="sldNum" sz="quarter" idx="12"/>
          </p:nvPr>
        </p:nvSpPr>
        <p:spPr/>
        <p:txBody>
          <a:bodyPr/>
          <a:lstStyle/>
          <a:p>
            <a:fld id="{88C909EF-151F-4BFD-B2E8-3CA63EA71F11}" type="slidenum">
              <a:rPr lang="en-IN" smtClean="0"/>
              <a:t>21</a:t>
            </a:fld>
            <a:endParaRPr lang="en-IN"/>
          </a:p>
        </p:txBody>
      </p:sp>
      <p:graphicFrame>
        <p:nvGraphicFramePr>
          <p:cNvPr id="2" name="Table 1">
            <a:extLst>
              <a:ext uri="{FF2B5EF4-FFF2-40B4-BE49-F238E27FC236}">
                <a16:creationId xmlns:a16="http://schemas.microsoft.com/office/drawing/2014/main" xmlns="" id="{2C8B40CA-23E8-2114-5284-27E3A14A951A}"/>
              </a:ext>
            </a:extLst>
          </p:cNvPr>
          <p:cNvGraphicFramePr>
            <a:graphicFrameLocks noGrp="1"/>
          </p:cNvGraphicFramePr>
          <p:nvPr>
            <p:extLst>
              <p:ext uri="{D42A27DB-BD31-4B8C-83A1-F6EECF244321}">
                <p14:modId xmlns:p14="http://schemas.microsoft.com/office/powerpoint/2010/main" val="3537953322"/>
              </p:ext>
            </p:extLst>
          </p:nvPr>
        </p:nvGraphicFramePr>
        <p:xfrm>
          <a:off x="259307" y="1310185"/>
          <a:ext cx="11764371" cy="4312693"/>
        </p:xfrm>
        <a:graphic>
          <a:graphicData uri="http://schemas.openxmlformats.org/drawingml/2006/table">
            <a:tbl>
              <a:tblPr firstRow="1" firstCol="1" bandRow="1">
                <a:tableStyleId>{5C22544A-7EE6-4342-B048-85BDC9FD1C3A}</a:tableStyleId>
              </a:tblPr>
              <a:tblGrid>
                <a:gridCol w="1289174">
                  <a:extLst>
                    <a:ext uri="{9D8B030D-6E8A-4147-A177-3AD203B41FA5}">
                      <a16:colId xmlns:a16="http://schemas.microsoft.com/office/drawing/2014/main" xmlns="" val="4199808587"/>
                    </a:ext>
                  </a:extLst>
                </a:gridCol>
                <a:gridCol w="10475197">
                  <a:extLst>
                    <a:ext uri="{9D8B030D-6E8A-4147-A177-3AD203B41FA5}">
                      <a16:colId xmlns:a16="http://schemas.microsoft.com/office/drawing/2014/main" xmlns="" val="4212522900"/>
                    </a:ext>
                  </a:extLst>
                </a:gridCol>
              </a:tblGrid>
              <a:tr h="1706476">
                <a:tc>
                  <a:txBody>
                    <a:bodyPr/>
                    <a:lstStyle/>
                    <a:p>
                      <a:pPr algn="just">
                        <a:lnSpc>
                          <a:spcPct val="150000"/>
                        </a:lnSpc>
                        <a:spcAft>
                          <a:spcPts val="800"/>
                        </a:spcAft>
                      </a:pPr>
                      <a:r>
                        <a:rPr lang="en-IN" sz="3600">
                          <a:effectLst/>
                        </a:rPr>
                        <a:t>1985</a:t>
                      </a:r>
                      <a:endParaRPr lang="en-IN" sz="28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50000"/>
                        </a:lnSpc>
                        <a:spcAft>
                          <a:spcPts val="800"/>
                        </a:spcAft>
                      </a:pPr>
                      <a:r>
                        <a:rPr lang="en-IN" sz="3600">
                          <a:effectLst/>
                        </a:rPr>
                        <a:t>The Central Research Institute for Dryland Agriculture (CRIDA) at Hyderabad</a:t>
                      </a:r>
                      <a:endParaRPr lang="en-IN" sz="28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xmlns="" val="453801353"/>
                  </a:ext>
                </a:extLst>
              </a:tr>
              <a:tr h="2606217">
                <a:tc>
                  <a:txBody>
                    <a:bodyPr/>
                    <a:lstStyle/>
                    <a:p>
                      <a:pPr algn="just">
                        <a:lnSpc>
                          <a:spcPct val="150000"/>
                        </a:lnSpc>
                        <a:spcAft>
                          <a:spcPts val="800"/>
                        </a:spcAft>
                      </a:pPr>
                      <a:r>
                        <a:rPr lang="en-IN" sz="3600">
                          <a:effectLst/>
                        </a:rPr>
                        <a:t>1970 to 1987</a:t>
                      </a:r>
                      <a:endParaRPr lang="en-IN" sz="28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algn="just">
                        <a:lnSpc>
                          <a:spcPct val="150000"/>
                        </a:lnSpc>
                        <a:spcAft>
                          <a:spcPts val="800"/>
                        </a:spcAft>
                      </a:pPr>
                      <a:r>
                        <a:rPr lang="en-IN" sz="3600" dirty="0">
                          <a:effectLst/>
                        </a:rPr>
                        <a:t>The ICAR collaborated with Canadian dryland research (Indo-Canadian Dryland Research, from 1970 to 1987.</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xmlns="" val="4164798889"/>
                  </a:ext>
                </a:extLst>
              </a:tr>
            </a:tbl>
          </a:graphicData>
        </a:graphic>
      </p:graphicFrame>
      <p:sp>
        <p:nvSpPr>
          <p:cNvPr id="3" name="Rectangle 2">
            <a:extLst>
              <a:ext uri="{FF2B5EF4-FFF2-40B4-BE49-F238E27FC236}">
                <a16:creationId xmlns:a16="http://schemas.microsoft.com/office/drawing/2014/main" xmlns="" id="{7A256E14-3ABE-2D21-6BA1-E8408AD0EDF1}"/>
              </a:ext>
            </a:extLst>
          </p:cNvPr>
          <p:cNvSpPr/>
          <p:nvPr/>
        </p:nvSpPr>
        <p:spPr>
          <a:xfrm>
            <a:off x="0" y="6527800"/>
            <a:ext cx="12192000" cy="33020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US" b="1" dirty="0">
                <a:latin typeface="Cambria" pitchFamily="18" charset="0"/>
              </a:rPr>
              <a:t>                                                                                                       </a:t>
            </a:r>
            <a:r>
              <a:rPr lang="en-US" b="1" dirty="0" smtClean="0">
                <a:latin typeface="Cambria" pitchFamily="18" charset="0"/>
              </a:rPr>
              <a:t>Mr. ANIL SWAMI</a:t>
            </a:r>
            <a:endParaRPr lang="en-US" sz="2000" b="1" dirty="0">
              <a:latin typeface="Cambria" pitchFamily="18" charset="0"/>
            </a:endParaRPr>
          </a:p>
        </p:txBody>
      </p:sp>
    </p:spTree>
    <p:extLst>
      <p:ext uri="{BB962C8B-B14F-4D97-AF65-F5344CB8AC3E}">
        <p14:creationId xmlns:p14="http://schemas.microsoft.com/office/powerpoint/2010/main" val="25319540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3821F6-EDC6-E0D3-8341-2AC253993127}"/>
              </a:ext>
            </a:extLst>
          </p:cNvPr>
          <p:cNvSpPr>
            <a:spLocks noGrp="1"/>
          </p:cNvSpPr>
          <p:nvPr>
            <p:ph type="title"/>
          </p:nvPr>
        </p:nvSpPr>
        <p:spPr>
          <a:xfrm rot="20041511">
            <a:off x="2484120" y="1815102"/>
            <a:ext cx="10515600" cy="1325563"/>
          </a:xfrm>
        </p:spPr>
        <p:txBody>
          <a:bodyPr>
            <a:normAutofit/>
          </a:bodyPr>
          <a:lstStyle/>
          <a:p>
            <a:r>
              <a:rPr lang="en-US" sz="6600" b="1" dirty="0">
                <a:solidFill>
                  <a:srgbClr val="FF0000"/>
                </a:solidFill>
                <a:latin typeface="Times New Roman" panose="02020603050405020304" pitchFamily="18" charset="0"/>
                <a:cs typeface="Times New Roman" panose="02020603050405020304" pitchFamily="18" charset="0"/>
              </a:rPr>
              <a:t>Thank  You</a:t>
            </a:r>
            <a:endParaRPr lang="en-IN" sz="6600" b="1" dirty="0">
              <a:solidFill>
                <a:srgbClr val="FF0000"/>
              </a:solidFill>
              <a:latin typeface="Times New Roman" panose="02020603050405020304" pitchFamily="18" charset="0"/>
              <a:cs typeface="Times New Roman" panose="02020603050405020304" pitchFamily="18" charset="0"/>
            </a:endParaRPr>
          </a:p>
        </p:txBody>
      </p:sp>
      <p:sp>
        <p:nvSpPr>
          <p:cNvPr id="3" name="Date Placeholder 2">
            <a:extLst>
              <a:ext uri="{FF2B5EF4-FFF2-40B4-BE49-F238E27FC236}">
                <a16:creationId xmlns:a16="http://schemas.microsoft.com/office/drawing/2014/main" xmlns="" id="{D9007FF2-AB3B-4188-A576-2C032AA04686}"/>
              </a:ext>
            </a:extLst>
          </p:cNvPr>
          <p:cNvSpPr>
            <a:spLocks noGrp="1"/>
          </p:cNvSpPr>
          <p:nvPr>
            <p:ph type="dt" sz="half" idx="10"/>
          </p:nvPr>
        </p:nvSpPr>
        <p:spPr/>
        <p:txBody>
          <a:bodyPr/>
          <a:lstStyle/>
          <a:p>
            <a:endParaRPr lang="en-IN"/>
          </a:p>
        </p:txBody>
      </p:sp>
      <p:sp>
        <p:nvSpPr>
          <p:cNvPr id="4" name="Slide Number Placeholder 3">
            <a:extLst>
              <a:ext uri="{FF2B5EF4-FFF2-40B4-BE49-F238E27FC236}">
                <a16:creationId xmlns:a16="http://schemas.microsoft.com/office/drawing/2014/main" xmlns="" id="{E61BEF5B-446A-4702-A484-7F04E8B5B483}"/>
              </a:ext>
            </a:extLst>
          </p:cNvPr>
          <p:cNvSpPr>
            <a:spLocks noGrp="1"/>
          </p:cNvSpPr>
          <p:nvPr>
            <p:ph type="sldNum" sz="quarter" idx="12"/>
          </p:nvPr>
        </p:nvSpPr>
        <p:spPr/>
        <p:txBody>
          <a:bodyPr/>
          <a:lstStyle/>
          <a:p>
            <a:fld id="{88C909EF-151F-4BFD-B2E8-3CA63EA71F11}" type="slidenum">
              <a:rPr lang="en-IN" smtClean="0"/>
              <a:t>22</a:t>
            </a:fld>
            <a:endParaRPr lang="en-IN"/>
          </a:p>
        </p:txBody>
      </p:sp>
      <p:sp>
        <p:nvSpPr>
          <p:cNvPr id="6" name="Rectangle 5">
            <a:extLst>
              <a:ext uri="{FF2B5EF4-FFF2-40B4-BE49-F238E27FC236}">
                <a16:creationId xmlns:a16="http://schemas.microsoft.com/office/drawing/2014/main" xmlns="" id="{7AEA90D3-90E1-D5B9-61CC-FCE627E2817B}"/>
              </a:ext>
            </a:extLst>
          </p:cNvPr>
          <p:cNvSpPr/>
          <p:nvPr/>
        </p:nvSpPr>
        <p:spPr>
          <a:xfrm>
            <a:off x="0" y="6527800"/>
            <a:ext cx="12192000" cy="33020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US" b="1" dirty="0">
                <a:latin typeface="Cambria" pitchFamily="18" charset="0"/>
              </a:rPr>
              <a:t>                                                                                                       </a:t>
            </a:r>
            <a:r>
              <a:rPr lang="en-US" b="1" dirty="0" smtClean="0">
                <a:latin typeface="Cambria" pitchFamily="18" charset="0"/>
              </a:rPr>
              <a:t>Mr. ANIL SWAMI</a:t>
            </a:r>
            <a:endParaRPr lang="en-US" sz="2000" b="1" dirty="0">
              <a:latin typeface="Cambria" pitchFamily="18" charset="0"/>
            </a:endParaRPr>
          </a:p>
        </p:txBody>
      </p:sp>
    </p:spTree>
    <p:extLst>
      <p:ext uri="{BB962C8B-B14F-4D97-AF65-F5344CB8AC3E}">
        <p14:creationId xmlns:p14="http://schemas.microsoft.com/office/powerpoint/2010/main" val="2000865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CD605B-A592-BBE1-D0EB-896C16BF0734}"/>
              </a:ext>
            </a:extLst>
          </p:cNvPr>
          <p:cNvSpPr>
            <a:spLocks noGrp="1"/>
          </p:cNvSpPr>
          <p:nvPr>
            <p:ph type="title"/>
          </p:nvPr>
        </p:nvSpPr>
        <p:spPr>
          <a:xfrm>
            <a:off x="838200" y="681037"/>
            <a:ext cx="10515600" cy="1009651"/>
          </a:xfrm>
        </p:spPr>
        <p:txBody>
          <a:bodyPr>
            <a:normAutofit/>
          </a:bodyPr>
          <a:lstStyle/>
          <a:p>
            <a:r>
              <a:rPr lang="en-US" sz="3600" b="1" dirty="0">
                <a:solidFill>
                  <a:srgbClr val="FF0000"/>
                </a:solidFill>
                <a:latin typeface="Times New Roman" panose="02020603050405020304" pitchFamily="18" charset="0"/>
                <a:cs typeface="Times New Roman" panose="02020603050405020304" pitchFamily="18" charset="0"/>
              </a:rPr>
              <a:t>Topics to be covered </a:t>
            </a:r>
            <a:endParaRPr lang="en-IN" sz="3600"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1ECD50B0-A546-913E-2D24-B8A8651D1871}"/>
              </a:ext>
            </a:extLst>
          </p:cNvPr>
          <p:cNvSpPr>
            <a:spLocks noGrp="1"/>
          </p:cNvSpPr>
          <p:nvPr>
            <p:ph idx="1"/>
          </p:nvPr>
        </p:nvSpPr>
        <p:spPr>
          <a:xfrm>
            <a:off x="317500" y="1825625"/>
            <a:ext cx="11874500" cy="3452957"/>
          </a:xfrm>
        </p:spPr>
        <p:txBody>
          <a:bodyPr>
            <a:normAutofit/>
          </a:bodyPr>
          <a:lstStyle/>
          <a:p>
            <a:endParaRPr lang="en-IN" sz="4000" b="1" dirty="0">
              <a:effectLst/>
              <a:latin typeface="Times New Roman" panose="02020603050405020304" pitchFamily="18" charset="0"/>
              <a:ea typeface="Calibri" panose="020F0502020204030204" pitchFamily="34" charset="0"/>
            </a:endParaRPr>
          </a:p>
          <a:p>
            <a:r>
              <a:rPr lang="en-US" sz="3900" b="1" dirty="0">
                <a:effectLst/>
                <a:latin typeface="Times New Roman" panose="02020603050405020304" pitchFamily="18" charset="0"/>
                <a:ea typeface="Calibri" panose="020F0502020204030204" pitchFamily="34" charset="0"/>
              </a:rPr>
              <a:t>Rainfed Agriculture </a:t>
            </a:r>
          </a:p>
          <a:p>
            <a:r>
              <a:rPr lang="en-US" sz="3900" b="1" dirty="0">
                <a:effectLst/>
                <a:latin typeface="Times New Roman" panose="02020603050405020304" pitchFamily="18" charset="0"/>
                <a:ea typeface="Calibri" panose="020F0502020204030204" pitchFamily="34" charset="0"/>
              </a:rPr>
              <a:t>Introduction, </a:t>
            </a:r>
          </a:p>
          <a:p>
            <a:r>
              <a:rPr lang="en-US" sz="3900" b="1" dirty="0">
                <a:effectLst/>
                <a:latin typeface="Times New Roman" panose="02020603050405020304" pitchFamily="18" charset="0"/>
                <a:ea typeface="Calibri" panose="020F0502020204030204" pitchFamily="34" charset="0"/>
              </a:rPr>
              <a:t>Types and </a:t>
            </a:r>
          </a:p>
          <a:p>
            <a:r>
              <a:rPr lang="en-US" sz="3900" b="1" dirty="0">
                <a:effectLst/>
                <a:latin typeface="Times New Roman" panose="02020603050405020304" pitchFamily="18" charset="0"/>
                <a:ea typeface="Calibri" panose="020F0502020204030204" pitchFamily="34" charset="0"/>
              </a:rPr>
              <a:t>History of Rainfed Agriculture in India</a:t>
            </a:r>
            <a:endParaRPr lang="en-IN" sz="4000" b="1"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IN" sz="4000" b="1"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IN" sz="4000" b="1" dirty="0"/>
          </a:p>
        </p:txBody>
      </p:sp>
      <p:sp>
        <p:nvSpPr>
          <p:cNvPr id="4" name="Date Placeholder 3">
            <a:extLst>
              <a:ext uri="{FF2B5EF4-FFF2-40B4-BE49-F238E27FC236}">
                <a16:creationId xmlns:a16="http://schemas.microsoft.com/office/drawing/2014/main" xmlns="" id="{849C2031-5FA7-4E52-821B-A902DE5CA520}"/>
              </a:ext>
            </a:extLst>
          </p:cNvPr>
          <p:cNvSpPr>
            <a:spLocks noGrp="1"/>
          </p:cNvSpPr>
          <p:nvPr>
            <p:ph type="dt" sz="half" idx="10"/>
          </p:nvPr>
        </p:nvSpPr>
        <p:spPr/>
        <p:txBody>
          <a:bodyPr/>
          <a:lstStyle/>
          <a:p>
            <a:endParaRPr lang="en-IN"/>
          </a:p>
        </p:txBody>
      </p:sp>
      <p:sp>
        <p:nvSpPr>
          <p:cNvPr id="5" name="Slide Number Placeholder 4">
            <a:extLst>
              <a:ext uri="{FF2B5EF4-FFF2-40B4-BE49-F238E27FC236}">
                <a16:creationId xmlns:a16="http://schemas.microsoft.com/office/drawing/2014/main" xmlns="" id="{69F4EFCF-0D8B-4648-92F8-A243C0F7DE73}"/>
              </a:ext>
            </a:extLst>
          </p:cNvPr>
          <p:cNvSpPr>
            <a:spLocks noGrp="1"/>
          </p:cNvSpPr>
          <p:nvPr>
            <p:ph type="sldNum" sz="quarter" idx="12"/>
          </p:nvPr>
        </p:nvSpPr>
        <p:spPr/>
        <p:txBody>
          <a:bodyPr/>
          <a:lstStyle/>
          <a:p>
            <a:fld id="{88C909EF-151F-4BFD-B2E8-3CA63EA71F11}" type="slidenum">
              <a:rPr lang="en-IN" smtClean="0"/>
              <a:t>3</a:t>
            </a:fld>
            <a:endParaRPr lang="en-IN"/>
          </a:p>
        </p:txBody>
      </p:sp>
      <p:sp>
        <p:nvSpPr>
          <p:cNvPr id="8" name="Rectangle 7">
            <a:extLst>
              <a:ext uri="{FF2B5EF4-FFF2-40B4-BE49-F238E27FC236}">
                <a16:creationId xmlns:a16="http://schemas.microsoft.com/office/drawing/2014/main" xmlns="" id="{45B4EE34-C463-0A2F-3460-48DB8D077FF2}"/>
              </a:ext>
            </a:extLst>
          </p:cNvPr>
          <p:cNvSpPr/>
          <p:nvPr/>
        </p:nvSpPr>
        <p:spPr>
          <a:xfrm>
            <a:off x="0" y="6527800"/>
            <a:ext cx="12192000" cy="33020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IN"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smtClean="0">
                <a:latin typeface="Cambria" pitchFamily="18" charset="0"/>
              </a:rPr>
              <a:t>Mr</a:t>
            </a:r>
            <a:r>
              <a:rPr lang="en-US" b="1" dirty="0">
                <a:latin typeface="Cambria" pitchFamily="18" charset="0"/>
              </a:rPr>
              <a:t>. ANIL SWAMI</a:t>
            </a:r>
            <a:endParaRPr lang="en-US" sz="2000" b="1" dirty="0">
              <a:latin typeface="Cambria" pitchFamily="18" charset="0"/>
            </a:endParaRPr>
          </a:p>
        </p:txBody>
      </p:sp>
    </p:spTree>
    <p:extLst>
      <p:ext uri="{BB962C8B-B14F-4D97-AF65-F5344CB8AC3E}">
        <p14:creationId xmlns:p14="http://schemas.microsoft.com/office/powerpoint/2010/main" val="4243142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FF7FE46B-C0FC-530C-6EA4-19B439EBB3DB}"/>
              </a:ext>
            </a:extLst>
          </p:cNvPr>
          <p:cNvSpPr>
            <a:spLocks noGrp="1"/>
          </p:cNvSpPr>
          <p:nvPr>
            <p:ph type="dt" sz="half" idx="10"/>
          </p:nvPr>
        </p:nvSpPr>
        <p:spPr/>
        <p:txBody>
          <a:bodyPr/>
          <a:lstStyle/>
          <a:p>
            <a:endParaRPr lang="en-IN"/>
          </a:p>
        </p:txBody>
      </p:sp>
      <p:sp>
        <p:nvSpPr>
          <p:cNvPr id="5" name="Slide Number Placeholder 4">
            <a:extLst>
              <a:ext uri="{FF2B5EF4-FFF2-40B4-BE49-F238E27FC236}">
                <a16:creationId xmlns:a16="http://schemas.microsoft.com/office/drawing/2014/main" xmlns="" id="{48583CF1-6DEB-8BAB-BF9B-55A891AF25AC}"/>
              </a:ext>
            </a:extLst>
          </p:cNvPr>
          <p:cNvSpPr>
            <a:spLocks noGrp="1"/>
          </p:cNvSpPr>
          <p:nvPr>
            <p:ph type="sldNum" sz="quarter" idx="12"/>
          </p:nvPr>
        </p:nvSpPr>
        <p:spPr/>
        <p:txBody>
          <a:bodyPr/>
          <a:lstStyle/>
          <a:p>
            <a:fld id="{88C909EF-151F-4BFD-B2E8-3CA63EA71F11}" type="slidenum">
              <a:rPr lang="en-IN" smtClean="0"/>
              <a:t>4</a:t>
            </a:fld>
            <a:endParaRPr lang="en-IN"/>
          </a:p>
        </p:txBody>
      </p:sp>
      <p:sp>
        <p:nvSpPr>
          <p:cNvPr id="7" name="TextBox 6">
            <a:extLst>
              <a:ext uri="{FF2B5EF4-FFF2-40B4-BE49-F238E27FC236}">
                <a16:creationId xmlns:a16="http://schemas.microsoft.com/office/drawing/2014/main" xmlns="" id="{BFB04833-6178-62CE-4F7B-313A0D11A343}"/>
              </a:ext>
            </a:extLst>
          </p:cNvPr>
          <p:cNvSpPr txBox="1"/>
          <p:nvPr/>
        </p:nvSpPr>
        <p:spPr>
          <a:xfrm>
            <a:off x="227462" y="286603"/>
            <a:ext cx="11737075" cy="7003520"/>
          </a:xfrm>
          <a:prstGeom prst="rect">
            <a:avLst/>
          </a:prstGeom>
          <a:noFill/>
        </p:spPr>
        <p:txBody>
          <a:bodyPr wrap="square">
            <a:spAutoFit/>
          </a:bodyPr>
          <a:lstStyle/>
          <a:p>
            <a:pPr algn="ctr">
              <a:lnSpc>
                <a:spcPct val="150000"/>
              </a:lnSpc>
              <a:spcAft>
                <a:spcPts val="800"/>
              </a:spcAft>
            </a:pPr>
            <a:r>
              <a:rPr lang="en-IN" sz="3200" b="1" dirty="0">
                <a:solidFill>
                  <a:srgbClr val="FF0000"/>
                </a:solidFill>
                <a:effectLst/>
                <a:latin typeface="Times New Roman" panose="02020603050405020304" pitchFamily="18" charset="0"/>
                <a:ea typeface="Calibri" panose="020F0502020204030204" pitchFamily="34" charset="0"/>
                <a:cs typeface="Mangal" panose="02040503050203030202" pitchFamily="18" charset="0"/>
              </a:rPr>
              <a:t>Introduction</a:t>
            </a:r>
            <a:r>
              <a:rPr lang="en-IN" sz="3200" dirty="0">
                <a:solidFill>
                  <a:srgbClr val="FF0000"/>
                </a:solidFill>
                <a:effectLst/>
                <a:latin typeface="Times New Roman" panose="02020603050405020304" pitchFamily="18" charset="0"/>
                <a:ea typeface="Calibri" panose="020F0502020204030204" pitchFamily="34" charset="0"/>
                <a:cs typeface="Mangal" panose="02040503050203030202" pitchFamily="18" charset="0"/>
              </a:rPr>
              <a:t> </a:t>
            </a:r>
            <a:endParaRPr lang="en-IN" sz="2400" dirty="0">
              <a:solidFill>
                <a:srgbClr val="FF0000"/>
              </a:solidFill>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Even after the utilization of all our water resources for irrigation, about half of the cultivated area will remain rainfed.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As there is hardly any scope for increasing the area under cultivation, it is really a colossal task for meeting the future food needs.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It is against this background that the role of dryland agriculture gained importance.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Agriculture is the single largest livelihood sources in India with nearly two thirds of people depend on it.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a:lnSpc>
                <a:spcPct val="107000"/>
              </a:lnSpc>
              <a:spcAft>
                <a:spcPts val="800"/>
              </a:spcAft>
            </a:pPr>
            <a:r>
              <a:rPr lang="en-IN" sz="2800" b="1" dirty="0">
                <a:effectLst/>
                <a:latin typeface="Times New Roman" panose="02020603050405020304" pitchFamily="18" charset="0"/>
                <a:ea typeface="Calibri" panose="020F0502020204030204" pitchFamily="34" charset="0"/>
              </a:rPr>
              <a:t/>
            </a:r>
            <a:br>
              <a:rPr lang="en-IN" sz="2800" b="1" dirty="0">
                <a:effectLst/>
                <a:latin typeface="Times New Roman" panose="02020603050405020304" pitchFamily="18" charset="0"/>
                <a:ea typeface="Calibri" panose="020F0502020204030204" pitchFamily="34" charset="0"/>
              </a:rPr>
            </a:br>
            <a:r>
              <a:rPr lang="en-IN" sz="2800" b="1" dirty="0">
                <a:effectLst/>
                <a:latin typeface="Times New Roman" panose="02020603050405020304" pitchFamily="18" charset="0"/>
                <a:ea typeface="Calibri" panose="020F0502020204030204" pitchFamily="34" charset="0"/>
                <a:cs typeface="Mangal" panose="02040503050203030202" pitchFamily="18" charset="0"/>
              </a:rPr>
              <a:t>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
        <p:nvSpPr>
          <p:cNvPr id="2" name="Rectangle 1">
            <a:extLst>
              <a:ext uri="{FF2B5EF4-FFF2-40B4-BE49-F238E27FC236}">
                <a16:creationId xmlns:a16="http://schemas.microsoft.com/office/drawing/2014/main" xmlns="" id="{7AD1FB14-96D5-E464-F902-9073B2F14977}"/>
              </a:ext>
            </a:extLst>
          </p:cNvPr>
          <p:cNvSpPr/>
          <p:nvPr/>
        </p:nvSpPr>
        <p:spPr>
          <a:xfrm>
            <a:off x="0" y="6527800"/>
            <a:ext cx="12192000" cy="33020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IN" b="1" kern="1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smtClean="0">
                <a:latin typeface="Cambria" pitchFamily="18" charset="0"/>
              </a:rPr>
              <a:t>Mr</a:t>
            </a:r>
            <a:r>
              <a:rPr lang="en-US" b="1" dirty="0">
                <a:latin typeface="Cambria" pitchFamily="18" charset="0"/>
              </a:rPr>
              <a:t>. ANIL SWAMI</a:t>
            </a:r>
            <a:endParaRPr lang="en-US" sz="2000" b="1" dirty="0">
              <a:latin typeface="Cambria" pitchFamily="18" charset="0"/>
            </a:endParaRPr>
          </a:p>
        </p:txBody>
      </p:sp>
    </p:spTree>
    <p:extLst>
      <p:ext uri="{BB962C8B-B14F-4D97-AF65-F5344CB8AC3E}">
        <p14:creationId xmlns:p14="http://schemas.microsoft.com/office/powerpoint/2010/main" val="3284364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73A041D9-D2AD-7A1C-1A37-F7D6F1ED5685}"/>
              </a:ext>
            </a:extLst>
          </p:cNvPr>
          <p:cNvSpPr>
            <a:spLocks noGrp="1"/>
          </p:cNvSpPr>
          <p:nvPr>
            <p:ph type="dt" sz="half" idx="10"/>
          </p:nvPr>
        </p:nvSpPr>
        <p:spPr/>
        <p:txBody>
          <a:bodyPr/>
          <a:lstStyle/>
          <a:p>
            <a:endParaRPr lang="en-IN"/>
          </a:p>
        </p:txBody>
      </p:sp>
      <p:sp>
        <p:nvSpPr>
          <p:cNvPr id="5" name="Slide Number Placeholder 4">
            <a:extLst>
              <a:ext uri="{FF2B5EF4-FFF2-40B4-BE49-F238E27FC236}">
                <a16:creationId xmlns:a16="http://schemas.microsoft.com/office/drawing/2014/main" xmlns="" id="{65446286-1982-FCE5-B82B-BEA7BF73948C}"/>
              </a:ext>
            </a:extLst>
          </p:cNvPr>
          <p:cNvSpPr>
            <a:spLocks noGrp="1"/>
          </p:cNvSpPr>
          <p:nvPr>
            <p:ph type="sldNum" sz="quarter" idx="12"/>
          </p:nvPr>
        </p:nvSpPr>
        <p:spPr/>
        <p:txBody>
          <a:bodyPr/>
          <a:lstStyle/>
          <a:p>
            <a:fld id="{88C909EF-151F-4BFD-B2E8-3CA63EA71F11}" type="slidenum">
              <a:rPr lang="en-IN" smtClean="0"/>
              <a:t>5</a:t>
            </a:fld>
            <a:endParaRPr lang="en-IN"/>
          </a:p>
        </p:txBody>
      </p:sp>
      <p:sp>
        <p:nvSpPr>
          <p:cNvPr id="7" name="TextBox 6">
            <a:extLst>
              <a:ext uri="{FF2B5EF4-FFF2-40B4-BE49-F238E27FC236}">
                <a16:creationId xmlns:a16="http://schemas.microsoft.com/office/drawing/2014/main" xmlns="" id="{8C1CDBE9-E676-7EE1-4A98-FE077ED20AC9}"/>
              </a:ext>
            </a:extLst>
          </p:cNvPr>
          <p:cNvSpPr txBox="1"/>
          <p:nvPr/>
        </p:nvSpPr>
        <p:spPr>
          <a:xfrm>
            <a:off x="232012" y="1201003"/>
            <a:ext cx="11505063" cy="5262979"/>
          </a:xfrm>
          <a:prstGeom prst="rect">
            <a:avLst/>
          </a:prstGeom>
          <a:noFill/>
        </p:spPr>
        <p:txBody>
          <a:bodyPr wrap="square">
            <a:spAutoFit/>
          </a:bodyPr>
          <a:lstStyle/>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Rainfed agriculture is as old as agriculture itself.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Growing of crops entirely under rainfed conditions is known as dryland agriculture.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Very often, the words dry farming, dryland agriculture and rainfed agriculture are used </a:t>
            </a:r>
            <a:r>
              <a:rPr lang="en-IN" sz="2800" dirty="0" smtClean="0">
                <a:effectLst/>
                <a:latin typeface="Times New Roman" panose="02020603050405020304" pitchFamily="18" charset="0"/>
                <a:ea typeface="Calibri" panose="020F0502020204030204" pitchFamily="34" charset="0"/>
                <a:cs typeface="Mangal" panose="02040503050203030202" pitchFamily="18" charset="0"/>
              </a:rPr>
              <a:t>like </a:t>
            </a:r>
            <a:r>
              <a:rPr lang="en-IN" sz="2800" dirty="0">
                <a:effectLst/>
                <a:latin typeface="Times New Roman" panose="02020603050405020304" pitchFamily="18" charset="0"/>
                <a:ea typeface="Calibri" panose="020F0502020204030204" pitchFamily="34" charset="0"/>
                <a:cs typeface="Mangal" panose="02040503050203030202" pitchFamily="18" charset="0"/>
              </a:rPr>
              <a:t>to indicate similar farming situation. Clearly, the two exclude irrigations.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Depending on the amount of rainfall received, it can be grouped into three categories: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
        <p:nvSpPr>
          <p:cNvPr id="2" name="Rectangle 1">
            <a:extLst>
              <a:ext uri="{FF2B5EF4-FFF2-40B4-BE49-F238E27FC236}">
                <a16:creationId xmlns:a16="http://schemas.microsoft.com/office/drawing/2014/main" xmlns="" id="{CE7646D4-3596-ECE6-FC19-A4B09A31A6D6}"/>
              </a:ext>
            </a:extLst>
          </p:cNvPr>
          <p:cNvSpPr/>
          <p:nvPr/>
        </p:nvSpPr>
        <p:spPr>
          <a:xfrm>
            <a:off x="0" y="6527800"/>
            <a:ext cx="12192000" cy="33020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US" b="1" dirty="0">
                <a:latin typeface="Cambria" pitchFamily="18" charset="0"/>
              </a:rPr>
              <a:t>                                                                                                       </a:t>
            </a:r>
            <a:r>
              <a:rPr lang="en-US" b="1" dirty="0" smtClean="0">
                <a:latin typeface="Cambria" pitchFamily="18" charset="0"/>
              </a:rPr>
              <a:t>Mr. ANIL SWAMI</a:t>
            </a:r>
            <a:endParaRPr lang="en-US" sz="2000" b="1" dirty="0">
              <a:latin typeface="Cambria" pitchFamily="18" charset="0"/>
            </a:endParaRPr>
          </a:p>
        </p:txBody>
      </p:sp>
    </p:spTree>
    <p:extLst>
      <p:ext uri="{BB962C8B-B14F-4D97-AF65-F5344CB8AC3E}">
        <p14:creationId xmlns:p14="http://schemas.microsoft.com/office/powerpoint/2010/main" val="2556362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76C8D11B-9572-A3CE-C4B3-7EB5D456ADE5}"/>
              </a:ext>
            </a:extLst>
          </p:cNvPr>
          <p:cNvSpPr>
            <a:spLocks noGrp="1"/>
          </p:cNvSpPr>
          <p:nvPr>
            <p:ph type="dt" sz="half" idx="10"/>
          </p:nvPr>
        </p:nvSpPr>
        <p:spPr/>
        <p:txBody>
          <a:bodyPr/>
          <a:lstStyle/>
          <a:p>
            <a:endParaRPr lang="en-IN"/>
          </a:p>
        </p:txBody>
      </p:sp>
      <p:sp>
        <p:nvSpPr>
          <p:cNvPr id="5" name="Slide Number Placeholder 4">
            <a:extLst>
              <a:ext uri="{FF2B5EF4-FFF2-40B4-BE49-F238E27FC236}">
                <a16:creationId xmlns:a16="http://schemas.microsoft.com/office/drawing/2014/main" xmlns="" id="{9482372C-AB9D-D906-4D98-434F671A4EE4}"/>
              </a:ext>
            </a:extLst>
          </p:cNvPr>
          <p:cNvSpPr>
            <a:spLocks noGrp="1"/>
          </p:cNvSpPr>
          <p:nvPr>
            <p:ph type="sldNum" sz="quarter" idx="12"/>
          </p:nvPr>
        </p:nvSpPr>
        <p:spPr/>
        <p:txBody>
          <a:bodyPr/>
          <a:lstStyle/>
          <a:p>
            <a:fld id="{88C909EF-151F-4BFD-B2E8-3CA63EA71F11}" type="slidenum">
              <a:rPr lang="en-IN" smtClean="0"/>
              <a:t>6</a:t>
            </a:fld>
            <a:endParaRPr lang="en-IN"/>
          </a:p>
        </p:txBody>
      </p:sp>
      <p:sp>
        <p:nvSpPr>
          <p:cNvPr id="9" name="TextBox 8">
            <a:extLst>
              <a:ext uri="{FF2B5EF4-FFF2-40B4-BE49-F238E27FC236}">
                <a16:creationId xmlns:a16="http://schemas.microsoft.com/office/drawing/2014/main" xmlns="" id="{7575888F-E165-318F-4F10-16D387503009}"/>
              </a:ext>
            </a:extLst>
          </p:cNvPr>
          <p:cNvSpPr txBox="1"/>
          <p:nvPr/>
        </p:nvSpPr>
        <p:spPr>
          <a:xfrm>
            <a:off x="191069" y="136525"/>
            <a:ext cx="11586949" cy="6001771"/>
          </a:xfrm>
          <a:prstGeom prst="rect">
            <a:avLst/>
          </a:prstGeom>
          <a:noFill/>
        </p:spPr>
        <p:txBody>
          <a:bodyPr wrap="square">
            <a:spAutoFit/>
          </a:bodyPr>
          <a:lstStyle/>
          <a:p>
            <a:pPr marL="457200" algn="ctr">
              <a:lnSpc>
                <a:spcPct val="200000"/>
              </a:lnSpc>
            </a:pPr>
            <a:r>
              <a:rPr lang="en-IN" sz="2800" b="1" dirty="0">
                <a:solidFill>
                  <a:srgbClr val="FF0000"/>
                </a:solidFill>
                <a:effectLst/>
                <a:latin typeface="Times New Roman" panose="02020603050405020304" pitchFamily="18" charset="0"/>
                <a:ea typeface="Calibri" panose="020F0502020204030204" pitchFamily="34" charset="0"/>
                <a:cs typeface="Mangal" panose="02040503050203030202" pitchFamily="18" charset="0"/>
              </a:rPr>
              <a:t>Types of Dryland/Rainfed Agriculture</a:t>
            </a:r>
            <a:endParaRPr lang="en-IN" sz="2000" dirty="0">
              <a:solidFill>
                <a:srgbClr val="FF0000"/>
              </a:solidFill>
              <a:effectLst/>
              <a:latin typeface="Calibri" panose="020F0502020204030204" pitchFamily="34" charset="0"/>
              <a:ea typeface="Calibri" panose="020F0502020204030204" pitchFamily="34" charset="0"/>
              <a:cs typeface="Mangal" panose="02040503050203030202" pitchFamily="18" charset="0"/>
            </a:endParaRPr>
          </a:p>
          <a:p>
            <a:pPr marL="457200" algn="just">
              <a:lnSpc>
                <a:spcPct val="200000"/>
              </a:lnSpc>
            </a:pPr>
            <a:r>
              <a:rPr lang="en-IN" sz="2800" b="1" dirty="0">
                <a:effectLst/>
                <a:latin typeface="Times New Roman" panose="02020603050405020304" pitchFamily="18" charset="0"/>
                <a:ea typeface="Calibri" panose="020F0502020204030204" pitchFamily="34" charset="0"/>
                <a:cs typeface="Mangal" panose="02040503050203030202" pitchFamily="18" charset="0"/>
              </a:rPr>
              <a:t>Definitions</a:t>
            </a:r>
            <a:r>
              <a:rPr lang="en-IN" sz="2800" dirty="0">
                <a:effectLst/>
                <a:latin typeface="Times New Roman" panose="02020603050405020304" pitchFamily="18" charset="0"/>
                <a:ea typeface="Calibri" panose="020F0502020204030204" pitchFamily="34" charset="0"/>
                <a:cs typeface="Mangal" panose="02040503050203030202" pitchFamily="18" charset="0"/>
              </a:rPr>
              <a:t>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457200" algn="just">
              <a:lnSpc>
                <a:spcPct val="200000"/>
              </a:lnSpc>
              <a:spcAft>
                <a:spcPts val="800"/>
              </a:spcAft>
            </a:pPr>
            <a:r>
              <a:rPr lang="en-IN" sz="2800" b="1" dirty="0" err="1">
                <a:effectLst/>
                <a:latin typeface="Times New Roman" panose="02020603050405020304" pitchFamily="18" charset="0"/>
                <a:ea typeface="Calibri" panose="020F0502020204030204" pitchFamily="34" charset="0"/>
                <a:cs typeface="Mangal" panose="02040503050203030202" pitchFamily="18" charset="0"/>
              </a:rPr>
              <a:t>i</a:t>
            </a:r>
            <a:r>
              <a:rPr lang="en-IN" sz="2800" b="1" dirty="0">
                <a:effectLst/>
                <a:latin typeface="Times New Roman" panose="02020603050405020304" pitchFamily="18" charset="0"/>
                <a:ea typeface="Calibri" panose="020F0502020204030204" pitchFamily="34" charset="0"/>
                <a:cs typeface="Mangal" panose="02040503050203030202" pitchFamily="18" charset="0"/>
              </a:rPr>
              <a:t>. Dry farming:</a:t>
            </a:r>
            <a:r>
              <a:rPr lang="en-IN" sz="2800" dirty="0">
                <a:effectLst/>
                <a:latin typeface="Times New Roman" panose="02020603050405020304" pitchFamily="18" charset="0"/>
                <a:ea typeface="Calibri" panose="020F0502020204030204" pitchFamily="34" charset="0"/>
                <a:cs typeface="Mangal" panose="02040503050203030202" pitchFamily="18" charset="0"/>
              </a:rPr>
              <a:t> is cultivation of crops in regions with </a:t>
            </a:r>
            <a:r>
              <a:rPr lang="en-IN" sz="2800" u="sng" dirty="0">
                <a:effectLst/>
                <a:latin typeface="Times New Roman" panose="02020603050405020304" pitchFamily="18" charset="0"/>
                <a:ea typeface="Calibri" panose="020F0502020204030204" pitchFamily="34" charset="0"/>
                <a:cs typeface="Mangal" panose="02040503050203030202" pitchFamily="18" charset="0"/>
              </a:rPr>
              <a:t>annual rainfall less than 750 mm</a:t>
            </a:r>
            <a:r>
              <a:rPr lang="en-IN" sz="2800" dirty="0">
                <a:effectLst/>
                <a:latin typeface="Times New Roman" panose="02020603050405020304" pitchFamily="18" charset="0"/>
                <a:ea typeface="Calibri" panose="020F0502020204030204" pitchFamily="34" charset="0"/>
                <a:cs typeface="Mangal" panose="02040503050203030202" pitchFamily="18" charset="0"/>
              </a:rPr>
              <a:t>. Crop failures is most common due to prolonged dry spells during the crop period. These are arid regions with a growing season (period of adequate soil moisture) less than 75 days. Moisture conservation practices are necessary for crop production.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
        <p:nvSpPr>
          <p:cNvPr id="2" name="Rectangle 1">
            <a:extLst>
              <a:ext uri="{FF2B5EF4-FFF2-40B4-BE49-F238E27FC236}">
                <a16:creationId xmlns:a16="http://schemas.microsoft.com/office/drawing/2014/main" xmlns="" id="{3E6E95A5-26B9-CEED-67AD-2E20D98CF062}"/>
              </a:ext>
            </a:extLst>
          </p:cNvPr>
          <p:cNvSpPr/>
          <p:nvPr/>
        </p:nvSpPr>
        <p:spPr>
          <a:xfrm>
            <a:off x="0" y="6527800"/>
            <a:ext cx="12192000" cy="33020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US" b="1" dirty="0">
                <a:latin typeface="Cambria" pitchFamily="18" charset="0"/>
              </a:rPr>
              <a:t>                                                                                                       </a:t>
            </a:r>
            <a:r>
              <a:rPr lang="en-US" b="1" dirty="0" smtClean="0">
                <a:latin typeface="Cambria" pitchFamily="18" charset="0"/>
              </a:rPr>
              <a:t>Mr. ANIL SWAMI</a:t>
            </a:r>
            <a:endParaRPr lang="en-US" sz="2000" b="1" dirty="0">
              <a:latin typeface="Cambria" pitchFamily="18" charset="0"/>
            </a:endParaRPr>
          </a:p>
        </p:txBody>
      </p:sp>
    </p:spTree>
    <p:extLst>
      <p:ext uri="{BB962C8B-B14F-4D97-AF65-F5344CB8AC3E}">
        <p14:creationId xmlns:p14="http://schemas.microsoft.com/office/powerpoint/2010/main" val="7370757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76C8D11B-9572-A3CE-C4B3-7EB5D456ADE5}"/>
              </a:ext>
            </a:extLst>
          </p:cNvPr>
          <p:cNvSpPr>
            <a:spLocks noGrp="1"/>
          </p:cNvSpPr>
          <p:nvPr>
            <p:ph type="dt" sz="half" idx="10"/>
          </p:nvPr>
        </p:nvSpPr>
        <p:spPr/>
        <p:txBody>
          <a:bodyPr/>
          <a:lstStyle/>
          <a:p>
            <a:endParaRPr lang="en-IN"/>
          </a:p>
        </p:txBody>
      </p:sp>
      <p:sp>
        <p:nvSpPr>
          <p:cNvPr id="5" name="Slide Number Placeholder 4">
            <a:extLst>
              <a:ext uri="{FF2B5EF4-FFF2-40B4-BE49-F238E27FC236}">
                <a16:creationId xmlns:a16="http://schemas.microsoft.com/office/drawing/2014/main" xmlns="" id="{9482372C-AB9D-D906-4D98-434F671A4EE4}"/>
              </a:ext>
            </a:extLst>
          </p:cNvPr>
          <p:cNvSpPr>
            <a:spLocks noGrp="1"/>
          </p:cNvSpPr>
          <p:nvPr>
            <p:ph type="sldNum" sz="quarter" idx="12"/>
          </p:nvPr>
        </p:nvSpPr>
        <p:spPr/>
        <p:txBody>
          <a:bodyPr/>
          <a:lstStyle/>
          <a:p>
            <a:fld id="{88C909EF-151F-4BFD-B2E8-3CA63EA71F11}" type="slidenum">
              <a:rPr lang="en-IN" smtClean="0"/>
              <a:t>7</a:t>
            </a:fld>
            <a:endParaRPr lang="en-IN"/>
          </a:p>
        </p:txBody>
      </p:sp>
      <p:sp>
        <p:nvSpPr>
          <p:cNvPr id="3" name="TextBox 2">
            <a:extLst>
              <a:ext uri="{FF2B5EF4-FFF2-40B4-BE49-F238E27FC236}">
                <a16:creationId xmlns:a16="http://schemas.microsoft.com/office/drawing/2014/main" xmlns="" id="{10CBC92C-1FDE-FCA4-1D0D-154637136A0C}"/>
              </a:ext>
            </a:extLst>
          </p:cNvPr>
          <p:cNvSpPr txBox="1"/>
          <p:nvPr/>
        </p:nvSpPr>
        <p:spPr>
          <a:xfrm>
            <a:off x="-232013" y="136525"/>
            <a:ext cx="11245755" cy="6846041"/>
          </a:xfrm>
          <a:prstGeom prst="rect">
            <a:avLst/>
          </a:prstGeom>
          <a:noFill/>
        </p:spPr>
        <p:txBody>
          <a:bodyPr wrap="square">
            <a:spAutoFit/>
          </a:bodyPr>
          <a:lstStyle/>
          <a:p>
            <a:pPr marL="457200" algn="just">
              <a:lnSpc>
                <a:spcPct val="200000"/>
              </a:lnSpc>
              <a:spcAft>
                <a:spcPts val="800"/>
              </a:spcAft>
            </a:pPr>
            <a:r>
              <a:rPr lang="en-IN" sz="3200" b="1" dirty="0">
                <a:effectLst/>
                <a:latin typeface="Times New Roman" panose="02020603050405020304" pitchFamily="18" charset="0"/>
                <a:ea typeface="Calibri" panose="020F0502020204030204" pitchFamily="34" charset="0"/>
                <a:cs typeface="Mangal" panose="02040503050203030202" pitchFamily="18" charset="0"/>
              </a:rPr>
              <a:t>ii. Dryland farming:</a:t>
            </a:r>
            <a:r>
              <a:rPr lang="en-IN" sz="3200" dirty="0">
                <a:effectLst/>
                <a:latin typeface="Times New Roman" panose="02020603050405020304" pitchFamily="18" charset="0"/>
                <a:ea typeface="Calibri" panose="020F0502020204030204" pitchFamily="34" charset="0"/>
                <a:cs typeface="Mangal" panose="02040503050203030202" pitchFamily="18" charset="0"/>
              </a:rPr>
              <a:t> is cultivation of crops in regions with </a:t>
            </a:r>
            <a:r>
              <a:rPr lang="en-IN" sz="3200" u="sng" dirty="0">
                <a:effectLst/>
                <a:latin typeface="Times New Roman" panose="02020603050405020304" pitchFamily="18" charset="0"/>
                <a:ea typeface="Calibri" panose="020F0502020204030204" pitchFamily="34" charset="0"/>
                <a:cs typeface="Mangal" panose="02040503050203030202" pitchFamily="18" charset="0"/>
              </a:rPr>
              <a:t>annual rainfall more than 750 mm</a:t>
            </a:r>
            <a:r>
              <a:rPr lang="en-IN" sz="3200" dirty="0">
                <a:effectLst/>
                <a:latin typeface="Times New Roman" panose="02020603050405020304" pitchFamily="18" charset="0"/>
                <a:ea typeface="Calibri" panose="020F0502020204030204" pitchFamily="34" charset="0"/>
                <a:cs typeface="Mangal" panose="02040503050203030202" pitchFamily="18" charset="0"/>
              </a:rPr>
              <a:t>. In spite of prolonged dry spells crop failure is relatively less frequent. These are semi-arid tracts with a growing period between 75 and 120 days. Moisture conservation practices are necessary for crop production. However, adequate drainage is required especially for </a:t>
            </a:r>
            <a:r>
              <a:rPr lang="en-IN" sz="3200" dirty="0" err="1">
                <a:effectLst/>
                <a:latin typeface="Times New Roman" panose="02020603050405020304" pitchFamily="18" charset="0"/>
                <a:ea typeface="Calibri" panose="020F0502020204030204" pitchFamily="34" charset="0"/>
                <a:cs typeface="Mangal" panose="02040503050203030202" pitchFamily="18" charset="0"/>
              </a:rPr>
              <a:t>vertisols</a:t>
            </a:r>
            <a:r>
              <a:rPr lang="en-IN" sz="3200" dirty="0">
                <a:effectLst/>
                <a:latin typeface="Times New Roman" panose="02020603050405020304" pitchFamily="18" charset="0"/>
                <a:ea typeface="Calibri" panose="020F0502020204030204" pitchFamily="34" charset="0"/>
                <a:cs typeface="Mangal" panose="02040503050203030202" pitchFamily="18" charset="0"/>
              </a:rPr>
              <a:t> or black soils.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p:txBody>
      </p:sp>
      <p:sp>
        <p:nvSpPr>
          <p:cNvPr id="2" name="Rectangle 1">
            <a:extLst>
              <a:ext uri="{FF2B5EF4-FFF2-40B4-BE49-F238E27FC236}">
                <a16:creationId xmlns:a16="http://schemas.microsoft.com/office/drawing/2014/main" xmlns="" id="{C0AEADFA-02F9-E7BC-58B0-3C88555D080D}"/>
              </a:ext>
            </a:extLst>
          </p:cNvPr>
          <p:cNvSpPr/>
          <p:nvPr/>
        </p:nvSpPr>
        <p:spPr>
          <a:xfrm>
            <a:off x="0" y="6527800"/>
            <a:ext cx="12192000" cy="33020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US" b="1" dirty="0">
                <a:latin typeface="Cambria" pitchFamily="18" charset="0"/>
              </a:rPr>
              <a:t>                                                                                                       </a:t>
            </a:r>
            <a:r>
              <a:rPr lang="en-US" b="1" dirty="0" smtClean="0">
                <a:latin typeface="Cambria" pitchFamily="18" charset="0"/>
              </a:rPr>
              <a:t>Mr. ANIL SWAMI</a:t>
            </a:r>
            <a:endParaRPr lang="en-US" sz="2000" b="1" dirty="0">
              <a:latin typeface="Cambria" pitchFamily="18" charset="0"/>
            </a:endParaRPr>
          </a:p>
        </p:txBody>
      </p:sp>
    </p:spTree>
    <p:extLst>
      <p:ext uri="{BB962C8B-B14F-4D97-AF65-F5344CB8AC3E}">
        <p14:creationId xmlns:p14="http://schemas.microsoft.com/office/powerpoint/2010/main" val="2166505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76C8D11B-9572-A3CE-C4B3-7EB5D456ADE5}"/>
              </a:ext>
            </a:extLst>
          </p:cNvPr>
          <p:cNvSpPr>
            <a:spLocks noGrp="1"/>
          </p:cNvSpPr>
          <p:nvPr>
            <p:ph type="dt" sz="half" idx="10"/>
          </p:nvPr>
        </p:nvSpPr>
        <p:spPr/>
        <p:txBody>
          <a:bodyPr/>
          <a:lstStyle/>
          <a:p>
            <a:endParaRPr lang="en-IN"/>
          </a:p>
        </p:txBody>
      </p:sp>
      <p:sp>
        <p:nvSpPr>
          <p:cNvPr id="5" name="Slide Number Placeholder 4">
            <a:extLst>
              <a:ext uri="{FF2B5EF4-FFF2-40B4-BE49-F238E27FC236}">
                <a16:creationId xmlns:a16="http://schemas.microsoft.com/office/drawing/2014/main" xmlns="" id="{9482372C-AB9D-D906-4D98-434F671A4EE4}"/>
              </a:ext>
            </a:extLst>
          </p:cNvPr>
          <p:cNvSpPr>
            <a:spLocks noGrp="1"/>
          </p:cNvSpPr>
          <p:nvPr>
            <p:ph type="sldNum" sz="quarter" idx="12"/>
          </p:nvPr>
        </p:nvSpPr>
        <p:spPr/>
        <p:txBody>
          <a:bodyPr/>
          <a:lstStyle/>
          <a:p>
            <a:fld id="{88C909EF-151F-4BFD-B2E8-3CA63EA71F11}" type="slidenum">
              <a:rPr lang="en-IN" smtClean="0"/>
              <a:t>8</a:t>
            </a:fld>
            <a:endParaRPr lang="en-IN"/>
          </a:p>
        </p:txBody>
      </p:sp>
      <p:sp>
        <p:nvSpPr>
          <p:cNvPr id="3" name="TextBox 2">
            <a:extLst>
              <a:ext uri="{FF2B5EF4-FFF2-40B4-BE49-F238E27FC236}">
                <a16:creationId xmlns:a16="http://schemas.microsoft.com/office/drawing/2014/main" xmlns="" id="{887AB433-2BF9-0573-4908-7260EF5E42AD}"/>
              </a:ext>
            </a:extLst>
          </p:cNvPr>
          <p:cNvSpPr txBox="1"/>
          <p:nvPr/>
        </p:nvSpPr>
        <p:spPr>
          <a:xfrm>
            <a:off x="286603" y="1282889"/>
            <a:ext cx="11532358" cy="4876271"/>
          </a:xfrm>
          <a:prstGeom prst="rect">
            <a:avLst/>
          </a:prstGeom>
          <a:noFill/>
        </p:spPr>
        <p:txBody>
          <a:bodyPr wrap="square">
            <a:spAutoFit/>
          </a:bodyPr>
          <a:lstStyle/>
          <a:p>
            <a:pPr marL="457200" algn="just">
              <a:lnSpc>
                <a:spcPct val="200000"/>
              </a:lnSpc>
              <a:spcAft>
                <a:spcPts val="800"/>
              </a:spcAft>
            </a:pPr>
            <a:r>
              <a:rPr lang="en-IN" sz="3200" b="1" dirty="0">
                <a:effectLst/>
                <a:latin typeface="Times New Roman" panose="02020603050405020304" pitchFamily="18" charset="0"/>
                <a:ea typeface="Calibri" panose="020F0502020204030204" pitchFamily="34" charset="0"/>
                <a:cs typeface="Mangal" panose="02040503050203030202" pitchFamily="18" charset="0"/>
              </a:rPr>
              <a:t>iii. Rainfed farming:</a:t>
            </a:r>
            <a:r>
              <a:rPr lang="en-IN" sz="3200" dirty="0">
                <a:effectLst/>
                <a:latin typeface="Times New Roman" panose="02020603050405020304" pitchFamily="18" charset="0"/>
                <a:ea typeface="Calibri" panose="020F0502020204030204" pitchFamily="34" charset="0"/>
                <a:cs typeface="Mangal" panose="02040503050203030202" pitchFamily="18" charset="0"/>
              </a:rPr>
              <a:t> is crop production in regions with </a:t>
            </a:r>
            <a:r>
              <a:rPr lang="en-IN" sz="3200" u="sng" dirty="0">
                <a:effectLst/>
                <a:latin typeface="Times New Roman" panose="02020603050405020304" pitchFamily="18" charset="0"/>
                <a:ea typeface="Calibri" panose="020F0502020204030204" pitchFamily="34" charset="0"/>
                <a:cs typeface="Mangal" panose="02040503050203030202" pitchFamily="18" charset="0"/>
              </a:rPr>
              <a:t>annual rainfall more than 1150 mm</a:t>
            </a:r>
            <a:r>
              <a:rPr lang="en-IN" sz="3200" dirty="0">
                <a:effectLst/>
                <a:latin typeface="Times New Roman" panose="02020603050405020304" pitchFamily="18" charset="0"/>
                <a:ea typeface="Calibri" panose="020F0502020204030204" pitchFamily="34" charset="0"/>
                <a:cs typeface="Mangal" panose="02040503050203030202" pitchFamily="18" charset="0"/>
              </a:rPr>
              <a:t>. Crops are not subjected to soil moisture stress during the crop period. Emphasis is often on disposal of excess water. These are humid regions with growing period more than 120 days.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p:txBody>
      </p:sp>
      <p:sp>
        <p:nvSpPr>
          <p:cNvPr id="2" name="Rectangle 1">
            <a:extLst>
              <a:ext uri="{FF2B5EF4-FFF2-40B4-BE49-F238E27FC236}">
                <a16:creationId xmlns:a16="http://schemas.microsoft.com/office/drawing/2014/main" xmlns="" id="{0D0DB601-4828-2C71-38A4-AC370FE69AFB}"/>
              </a:ext>
            </a:extLst>
          </p:cNvPr>
          <p:cNvSpPr/>
          <p:nvPr/>
        </p:nvSpPr>
        <p:spPr>
          <a:xfrm>
            <a:off x="0" y="6527800"/>
            <a:ext cx="12192000" cy="33020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US" b="1" dirty="0">
                <a:latin typeface="Cambria" pitchFamily="18" charset="0"/>
              </a:rPr>
              <a:t>                                                                                                       </a:t>
            </a:r>
            <a:r>
              <a:rPr lang="en-US" b="1" dirty="0" smtClean="0">
                <a:latin typeface="Cambria" pitchFamily="18" charset="0"/>
              </a:rPr>
              <a:t>Mr. ANIL SWAMI</a:t>
            </a:r>
            <a:endParaRPr lang="en-US" sz="2000" b="1" dirty="0">
              <a:latin typeface="Cambria" pitchFamily="18" charset="0"/>
            </a:endParaRPr>
          </a:p>
        </p:txBody>
      </p:sp>
    </p:spTree>
    <p:extLst>
      <p:ext uri="{BB962C8B-B14F-4D97-AF65-F5344CB8AC3E}">
        <p14:creationId xmlns:p14="http://schemas.microsoft.com/office/powerpoint/2010/main" val="880332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76C8D11B-9572-A3CE-C4B3-7EB5D456ADE5}"/>
              </a:ext>
            </a:extLst>
          </p:cNvPr>
          <p:cNvSpPr>
            <a:spLocks noGrp="1"/>
          </p:cNvSpPr>
          <p:nvPr>
            <p:ph type="dt" sz="half" idx="10"/>
          </p:nvPr>
        </p:nvSpPr>
        <p:spPr/>
        <p:txBody>
          <a:bodyPr/>
          <a:lstStyle/>
          <a:p>
            <a:endParaRPr lang="en-IN"/>
          </a:p>
        </p:txBody>
      </p:sp>
      <p:sp>
        <p:nvSpPr>
          <p:cNvPr id="5" name="Slide Number Placeholder 4">
            <a:extLst>
              <a:ext uri="{FF2B5EF4-FFF2-40B4-BE49-F238E27FC236}">
                <a16:creationId xmlns:a16="http://schemas.microsoft.com/office/drawing/2014/main" xmlns="" id="{9482372C-AB9D-D906-4D98-434F671A4EE4}"/>
              </a:ext>
            </a:extLst>
          </p:cNvPr>
          <p:cNvSpPr>
            <a:spLocks noGrp="1"/>
          </p:cNvSpPr>
          <p:nvPr>
            <p:ph type="sldNum" sz="quarter" idx="12"/>
          </p:nvPr>
        </p:nvSpPr>
        <p:spPr/>
        <p:txBody>
          <a:bodyPr/>
          <a:lstStyle/>
          <a:p>
            <a:fld id="{88C909EF-151F-4BFD-B2E8-3CA63EA71F11}" type="slidenum">
              <a:rPr lang="en-IN" smtClean="0"/>
              <a:t>9</a:t>
            </a:fld>
            <a:endParaRPr lang="en-IN"/>
          </a:p>
        </p:txBody>
      </p:sp>
      <p:sp>
        <p:nvSpPr>
          <p:cNvPr id="3" name="TextBox 2">
            <a:extLst>
              <a:ext uri="{FF2B5EF4-FFF2-40B4-BE49-F238E27FC236}">
                <a16:creationId xmlns:a16="http://schemas.microsoft.com/office/drawing/2014/main" xmlns="" id="{740112C7-56E9-2131-ECC6-2C62C06E5FC3}"/>
              </a:ext>
            </a:extLst>
          </p:cNvPr>
          <p:cNvSpPr txBox="1"/>
          <p:nvPr/>
        </p:nvSpPr>
        <p:spPr>
          <a:xfrm>
            <a:off x="736979" y="1282888"/>
            <a:ext cx="11232108" cy="4445384"/>
          </a:xfrm>
          <a:prstGeom prst="rect">
            <a:avLst/>
          </a:prstGeom>
          <a:noFill/>
        </p:spPr>
        <p:txBody>
          <a:bodyPr wrap="square">
            <a:spAutoFit/>
          </a:bodyPr>
          <a:lstStyle/>
          <a:p>
            <a:pPr marL="342900" lvl="0" indent="-342900" algn="just">
              <a:lnSpc>
                <a:spcPct val="150000"/>
              </a:lnSpc>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In dry farming and dryland farming, emphasis is on soil and water conservation, sustainable crop yields and limited fertilizer use according to soil moisture availability.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In rainfed agriculture, emphasis is on disposal of excess water, maximum crop yield, high levels of inputs and control of water erosion.</a:t>
            </a:r>
            <a:endParaRPr lang="en-IN" sz="2400" dirty="0">
              <a:effectLst/>
              <a:latin typeface="Calibri" panose="020F0502020204030204" pitchFamily="34" charset="0"/>
              <a:ea typeface="Calibri" panose="020F0502020204030204" pitchFamily="34" charset="0"/>
              <a:cs typeface="Mangal" panose="02040503050203030202" pitchFamily="18" charset="0"/>
            </a:endParaRPr>
          </a:p>
        </p:txBody>
      </p:sp>
      <p:sp>
        <p:nvSpPr>
          <p:cNvPr id="2" name="Rectangle 1">
            <a:extLst>
              <a:ext uri="{FF2B5EF4-FFF2-40B4-BE49-F238E27FC236}">
                <a16:creationId xmlns:a16="http://schemas.microsoft.com/office/drawing/2014/main" xmlns="" id="{C17427C9-73F5-D676-7A9E-328FB340A06A}"/>
              </a:ext>
            </a:extLst>
          </p:cNvPr>
          <p:cNvSpPr/>
          <p:nvPr/>
        </p:nvSpPr>
        <p:spPr>
          <a:xfrm>
            <a:off x="0" y="6527800"/>
            <a:ext cx="12192000" cy="33020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US" b="1" dirty="0">
                <a:latin typeface="Cambria" pitchFamily="18" charset="0"/>
              </a:rPr>
              <a:t>                                                                                                       </a:t>
            </a:r>
            <a:r>
              <a:rPr lang="en-US" b="1" dirty="0" smtClean="0">
                <a:latin typeface="Cambria" pitchFamily="18" charset="0"/>
              </a:rPr>
              <a:t>Mr. ANIL SWAMI</a:t>
            </a:r>
            <a:endParaRPr lang="en-US" sz="2000" b="1" dirty="0">
              <a:latin typeface="Cambria" pitchFamily="18" charset="0"/>
            </a:endParaRPr>
          </a:p>
        </p:txBody>
      </p:sp>
    </p:spTree>
    <p:extLst>
      <p:ext uri="{BB962C8B-B14F-4D97-AF65-F5344CB8AC3E}">
        <p14:creationId xmlns:p14="http://schemas.microsoft.com/office/powerpoint/2010/main" val="27018629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TotalTime>
  <Words>1651</Words>
  <Application>Microsoft Office PowerPoint</Application>
  <PresentationFormat>Custom</PresentationFormat>
  <Paragraphs>175</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Course Name:  Rainfed Agriculture &amp; Watershed Management (Course Code: 20019300)  </vt:lpstr>
      <vt:lpstr>PowerPoint Presentation</vt:lpstr>
      <vt:lpstr>Topics to be covered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Ravi Kumar</dc:creator>
  <cp:lastModifiedBy>Rohit</cp:lastModifiedBy>
  <cp:revision>48</cp:revision>
  <dcterms:created xsi:type="dcterms:W3CDTF">2023-02-02T02:04:26Z</dcterms:created>
  <dcterms:modified xsi:type="dcterms:W3CDTF">2024-04-17T09:20:32Z</dcterms:modified>
</cp:coreProperties>
</file>